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317" r:id="rId2"/>
    <p:sldId id="284" r:id="rId3"/>
    <p:sldId id="316" r:id="rId4"/>
    <p:sldId id="308" r:id="rId5"/>
    <p:sldId id="312" r:id="rId6"/>
    <p:sldId id="320" r:id="rId7"/>
    <p:sldId id="319" r:id="rId8"/>
    <p:sldId id="315" r:id="rId9"/>
    <p:sldId id="318" r:id="rId10"/>
    <p:sldId id="298" r:id="rId11"/>
    <p:sldId id="304" r:id="rId12"/>
    <p:sldId id="305" r:id="rId13"/>
    <p:sldId id="310" r:id="rId14"/>
    <p:sldId id="301" r:id="rId15"/>
  </p:sldIdLst>
  <p:sldSz cx="12192000" cy="6858000"/>
  <p:notesSz cx="6797675"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10" userDrawn="1">
          <p15:clr>
            <a:srgbClr val="A4A3A4"/>
          </p15:clr>
        </p15:guide>
        <p15:guide id="2" orient="horz" pos="4156" userDrawn="1">
          <p15:clr>
            <a:srgbClr val="A4A3A4"/>
          </p15:clr>
        </p15:guide>
        <p15:guide id="3" orient="horz" pos="890" userDrawn="1">
          <p15:clr>
            <a:srgbClr val="A4A3A4"/>
          </p15:clr>
        </p15:guide>
        <p15:guide id="4" pos="50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45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55" autoAdjust="0"/>
    <p:restoredTop sz="75200" autoAdjust="0"/>
  </p:normalViewPr>
  <p:slideViewPr>
    <p:cSldViewPr>
      <p:cViewPr varScale="1">
        <p:scale>
          <a:sx n="166" d="100"/>
          <a:sy n="166" d="100"/>
        </p:scale>
        <p:origin x="936" y="192"/>
      </p:cViewPr>
      <p:guideLst>
        <p:guide orient="horz" pos="4110"/>
        <p:guide orient="horz" pos="4156"/>
        <p:guide orient="horz" pos="890"/>
        <p:guide pos="50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howGuides="1">
      <p:cViewPr varScale="1">
        <p:scale>
          <a:sx n="94" d="100"/>
          <a:sy n="94" d="100"/>
        </p:scale>
        <p:origin x="4552" y="20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kalkylblad.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pieChart>
        <c:varyColors val="1"/>
        <c:ser>
          <c:idx val="0"/>
          <c:order val="0"/>
          <c:tx>
            <c:strRef>
              <c:f>Blad1!$B$1</c:f>
              <c:strCache>
                <c:ptCount val="1"/>
                <c:pt idx="0">
                  <c:v>Antal aktivitetstillfällen/vecka</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A4C-0746-A6B8-AB0DC7983B0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DA4C-0746-A6B8-AB0DC7983B0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DA4C-0746-A6B8-AB0DC7983B06}"/>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DA4C-0746-A6B8-AB0DC7983B06}"/>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DA4C-0746-A6B8-AB0DC7983B06}"/>
              </c:ext>
            </c:extLst>
          </c:dPt>
          <c:cat>
            <c:strRef>
              <c:f>Blad1!$A$2:$A$6</c:f>
              <c:strCache>
                <c:ptCount val="5"/>
                <c:pt idx="0">
                  <c:v>Kurstillfällen</c:v>
                </c:pt>
                <c:pt idx="1">
                  <c:v>Öppna slöjdträffar</c:v>
                </c:pt>
                <c:pt idx="2">
                  <c:v>Utställningar</c:v>
                </c:pt>
                <c:pt idx="3">
                  <c:v>Öppna event</c:v>
                </c:pt>
                <c:pt idx="4">
                  <c:v>Föreläsningar</c:v>
                </c:pt>
              </c:strCache>
            </c:strRef>
          </c:cat>
          <c:val>
            <c:numRef>
              <c:f>Blad1!$B$2:$B$6</c:f>
              <c:numCache>
                <c:formatCode>General</c:formatCode>
                <c:ptCount val="5"/>
                <c:pt idx="0">
                  <c:v>28</c:v>
                </c:pt>
                <c:pt idx="1">
                  <c:v>36</c:v>
                </c:pt>
                <c:pt idx="2">
                  <c:v>2</c:v>
                </c:pt>
                <c:pt idx="3">
                  <c:v>3</c:v>
                </c:pt>
                <c:pt idx="4">
                  <c:v>3</c:v>
                </c:pt>
              </c:numCache>
            </c:numRef>
          </c:val>
          <c:extLst>
            <c:ext xmlns:c16="http://schemas.microsoft.com/office/drawing/2014/chart" uri="{C3380CC4-5D6E-409C-BE32-E72D297353CC}">
              <c16:uniqueId val="{00000000-FB62-4DC1-AF52-157E0CA3CFA5}"/>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705CEFF9-13A5-4BFF-A926-FD796B10B5C7}" type="datetimeFigureOut">
              <a:rPr lang="sv-SE" smtClean="0"/>
              <a:t>2024-04-25</a:t>
            </a:fld>
            <a:endParaRPr lang="sv-SE"/>
          </a:p>
        </p:txBody>
      </p:sp>
      <p:sp>
        <p:nvSpPr>
          <p:cNvPr id="4" name="Platshållare för sidfot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73748D1A-DAFF-40E4-9315-24B450CA30E7}" type="slidenum">
              <a:rPr lang="sv-SE" smtClean="0"/>
              <a:t>‹#›</a:t>
            </a:fld>
            <a:endParaRPr lang="sv-SE"/>
          </a:p>
        </p:txBody>
      </p:sp>
    </p:spTree>
    <p:extLst>
      <p:ext uri="{BB962C8B-B14F-4D97-AF65-F5344CB8AC3E}">
        <p14:creationId xmlns:p14="http://schemas.microsoft.com/office/powerpoint/2010/main" val="33296710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58CCDCDB-DB47-49FF-A388-30F775F6FE68}" type="datetimeFigureOut">
              <a:rPr lang="sv-SE" smtClean="0"/>
              <a:t>2024-04-25</a:t>
            </a:fld>
            <a:endParaRPr lang="sv-SE"/>
          </a:p>
        </p:txBody>
      </p:sp>
      <p:sp>
        <p:nvSpPr>
          <p:cNvPr id="4" name="Platshållare för bildobjekt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3C75F334-51DC-466C-9ED4-1B9181D64212}" type="slidenum">
              <a:rPr lang="sv-SE" smtClean="0"/>
              <a:t>‹#›</a:t>
            </a:fld>
            <a:endParaRPr lang="sv-SE"/>
          </a:p>
        </p:txBody>
      </p:sp>
    </p:spTree>
    <p:extLst>
      <p:ext uri="{BB962C8B-B14F-4D97-AF65-F5344CB8AC3E}">
        <p14:creationId xmlns:p14="http://schemas.microsoft.com/office/powerpoint/2010/main" val="3411859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3C75F334-51DC-466C-9ED4-1B9181D64212}" type="slidenum">
              <a:rPr lang="sv-SE" smtClean="0"/>
              <a:t>1</a:t>
            </a:fld>
            <a:endParaRPr lang="sv-SE"/>
          </a:p>
        </p:txBody>
      </p:sp>
    </p:spTree>
    <p:extLst>
      <p:ext uri="{BB962C8B-B14F-4D97-AF65-F5344CB8AC3E}">
        <p14:creationId xmlns:p14="http://schemas.microsoft.com/office/powerpoint/2010/main" val="34240428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p>
          <a:p>
            <a:endParaRPr lang="sv-SE" dirty="0"/>
          </a:p>
        </p:txBody>
      </p:sp>
      <p:sp>
        <p:nvSpPr>
          <p:cNvPr id="4" name="Platshållare för bildnummer 3"/>
          <p:cNvSpPr>
            <a:spLocks noGrp="1"/>
          </p:cNvSpPr>
          <p:nvPr>
            <p:ph type="sldNum" sz="quarter" idx="5"/>
          </p:nvPr>
        </p:nvSpPr>
        <p:spPr/>
        <p:txBody>
          <a:bodyPr/>
          <a:lstStyle/>
          <a:p>
            <a:fld id="{3C75F334-51DC-466C-9ED4-1B9181D64212}" type="slidenum">
              <a:rPr lang="sv-SE" smtClean="0"/>
              <a:t>2</a:t>
            </a:fld>
            <a:endParaRPr lang="sv-SE"/>
          </a:p>
        </p:txBody>
      </p:sp>
    </p:spTree>
    <p:extLst>
      <p:ext uri="{BB962C8B-B14F-4D97-AF65-F5344CB8AC3E}">
        <p14:creationId xmlns:p14="http://schemas.microsoft.com/office/powerpoint/2010/main" val="37175102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3C75F334-51DC-466C-9ED4-1B9181D64212}" type="slidenum">
              <a:rPr lang="sv-SE" smtClean="0"/>
              <a:t>4</a:t>
            </a:fld>
            <a:endParaRPr lang="sv-SE"/>
          </a:p>
        </p:txBody>
      </p:sp>
    </p:spTree>
    <p:extLst>
      <p:ext uri="{BB962C8B-B14F-4D97-AF65-F5344CB8AC3E}">
        <p14:creationId xmlns:p14="http://schemas.microsoft.com/office/powerpoint/2010/main" val="3653067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Tx/>
              <a:buChar char="-"/>
            </a:pPr>
            <a:endParaRPr lang="sv-SE" dirty="0"/>
          </a:p>
        </p:txBody>
      </p:sp>
      <p:sp>
        <p:nvSpPr>
          <p:cNvPr id="4" name="Platshållare för bildnummer 3"/>
          <p:cNvSpPr>
            <a:spLocks noGrp="1"/>
          </p:cNvSpPr>
          <p:nvPr>
            <p:ph type="sldNum" sz="quarter" idx="5"/>
          </p:nvPr>
        </p:nvSpPr>
        <p:spPr/>
        <p:txBody>
          <a:bodyPr/>
          <a:lstStyle/>
          <a:p>
            <a:fld id="{3C75F334-51DC-466C-9ED4-1B9181D64212}" type="slidenum">
              <a:rPr lang="sv-SE" smtClean="0"/>
              <a:t>5</a:t>
            </a:fld>
            <a:endParaRPr lang="sv-SE"/>
          </a:p>
        </p:txBody>
      </p:sp>
    </p:spTree>
    <p:extLst>
      <p:ext uri="{BB962C8B-B14F-4D97-AF65-F5344CB8AC3E}">
        <p14:creationId xmlns:p14="http://schemas.microsoft.com/office/powerpoint/2010/main" val="16547151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OBS! Siffrorna gäller hela Hemslöjdsrörelsen. Här kan ni komplettera/berätta hur ser det ut hos er. Vilken typ av verksamhet ni har och hur mycket</a:t>
            </a:r>
            <a:br>
              <a:rPr lang="sv-SE" dirty="0">
                <a:highlight>
                  <a:srgbClr val="FFFF00"/>
                </a:highlight>
              </a:rPr>
            </a:br>
            <a:br>
              <a:rPr lang="sv-SE" dirty="0"/>
            </a:br>
            <a:r>
              <a:rPr lang="sv-SE" dirty="0"/>
              <a:t>En del av kursverksamheten bekostas delvis med medel från Skolverket (där vi fått 600 tkr): ca 100 kurser med drygt 900 deltagare. Övrig finansiering består av kursavgifter och kurserna sker ofta i studieförbundens lokaler. </a:t>
            </a:r>
          </a:p>
          <a:p>
            <a:endParaRPr lang="sv-SE" dirty="0"/>
          </a:p>
          <a:p>
            <a:endParaRPr lang="sv-SE" dirty="0"/>
          </a:p>
        </p:txBody>
      </p:sp>
      <p:sp>
        <p:nvSpPr>
          <p:cNvPr id="4" name="Platshållare för bildnummer 3"/>
          <p:cNvSpPr>
            <a:spLocks noGrp="1"/>
          </p:cNvSpPr>
          <p:nvPr>
            <p:ph type="sldNum" sz="quarter" idx="5"/>
          </p:nvPr>
        </p:nvSpPr>
        <p:spPr/>
        <p:txBody>
          <a:bodyPr/>
          <a:lstStyle/>
          <a:p>
            <a:fld id="{3C75F334-51DC-466C-9ED4-1B9181D64212}" type="slidenum">
              <a:rPr lang="sv-SE" smtClean="0"/>
              <a:t>10</a:t>
            </a:fld>
            <a:endParaRPr lang="sv-SE"/>
          </a:p>
        </p:txBody>
      </p:sp>
    </p:spTree>
    <p:extLst>
      <p:ext uri="{BB962C8B-B14F-4D97-AF65-F5344CB8AC3E}">
        <p14:creationId xmlns:p14="http://schemas.microsoft.com/office/powerpoint/2010/main" val="4229506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3C75F334-51DC-466C-9ED4-1B9181D64212}" type="slidenum">
              <a:rPr lang="sv-SE" smtClean="0"/>
              <a:t>11</a:t>
            </a:fld>
            <a:endParaRPr lang="sv-SE"/>
          </a:p>
        </p:txBody>
      </p:sp>
    </p:spTree>
    <p:extLst>
      <p:ext uri="{BB962C8B-B14F-4D97-AF65-F5344CB8AC3E}">
        <p14:creationId xmlns:p14="http://schemas.microsoft.com/office/powerpoint/2010/main" val="10853362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Här kan ni byta ut och lägga till beroende på vilka behov som ni har. </a:t>
            </a:r>
          </a:p>
        </p:txBody>
      </p:sp>
      <p:sp>
        <p:nvSpPr>
          <p:cNvPr id="4" name="Platshållare för bildnummer 3"/>
          <p:cNvSpPr>
            <a:spLocks noGrp="1"/>
          </p:cNvSpPr>
          <p:nvPr>
            <p:ph type="sldNum" sz="quarter" idx="5"/>
          </p:nvPr>
        </p:nvSpPr>
        <p:spPr/>
        <p:txBody>
          <a:bodyPr/>
          <a:lstStyle/>
          <a:p>
            <a:fld id="{3C75F334-51DC-466C-9ED4-1B9181D64212}" type="slidenum">
              <a:rPr lang="sv-SE" smtClean="0"/>
              <a:t>12</a:t>
            </a:fld>
            <a:endParaRPr lang="sv-SE"/>
          </a:p>
        </p:txBody>
      </p:sp>
    </p:spTree>
    <p:extLst>
      <p:ext uri="{BB962C8B-B14F-4D97-AF65-F5344CB8AC3E}">
        <p14:creationId xmlns:p14="http://schemas.microsoft.com/office/powerpoint/2010/main" val="9214878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Ställ frågan till dem ni träffar; vad kan vi gemensamt göra för att stötta slöjden? </a:t>
            </a:r>
          </a:p>
        </p:txBody>
      </p:sp>
      <p:sp>
        <p:nvSpPr>
          <p:cNvPr id="4" name="Platshållare för bildnummer 3"/>
          <p:cNvSpPr>
            <a:spLocks noGrp="1"/>
          </p:cNvSpPr>
          <p:nvPr>
            <p:ph type="sldNum" sz="quarter" idx="5"/>
          </p:nvPr>
        </p:nvSpPr>
        <p:spPr/>
        <p:txBody>
          <a:bodyPr/>
          <a:lstStyle/>
          <a:p>
            <a:fld id="{3C75F334-51DC-466C-9ED4-1B9181D64212}" type="slidenum">
              <a:rPr lang="sv-SE" smtClean="0"/>
              <a:t>13</a:t>
            </a:fld>
            <a:endParaRPr lang="sv-SE"/>
          </a:p>
        </p:txBody>
      </p:sp>
    </p:spTree>
    <p:extLst>
      <p:ext uri="{BB962C8B-B14F-4D97-AF65-F5344CB8AC3E}">
        <p14:creationId xmlns:p14="http://schemas.microsoft.com/office/powerpoint/2010/main" val="4612018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b="1" i="0" cap="all" baseline="0"/>
            </a:lvl1pPr>
          </a:lstStyle>
          <a:p>
            <a:r>
              <a:rPr lang="sv-SE" dirty="0"/>
              <a:t>Klicka här för att ändra format</a:t>
            </a:r>
          </a:p>
        </p:txBody>
      </p:sp>
      <p:sp>
        <p:nvSpPr>
          <p:cNvPr id="3" name="Platshållare för innehåll 2"/>
          <p:cNvSpPr>
            <a:spLocks noGrp="1"/>
          </p:cNvSpPr>
          <p:nvPr>
            <p:ph idx="1"/>
          </p:nvPr>
        </p:nvSpPr>
        <p:spPr>
          <a:xfrm>
            <a:off x="598341" y="2607149"/>
            <a:ext cx="10972800" cy="3705275"/>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DBFFBD8D-9BFA-4F60-A8D8-8435518A079E}" type="datetimeFigureOut">
              <a:rPr lang="sv-SE" smtClean="0"/>
              <a:t>2024-04-25</a:t>
            </a:fld>
            <a:endParaRPr lang="sv-SE" dirty="0"/>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466AD090-D8EE-4C8B-A255-237751F3B32F}" type="slidenum">
              <a:rPr lang="sv-SE" smtClean="0"/>
              <a:t>‹#›</a:t>
            </a:fld>
            <a:endParaRPr lang="sv-SE"/>
          </a:p>
        </p:txBody>
      </p:sp>
      <p:pic>
        <p:nvPicPr>
          <p:cNvPr id="7" name="Bildobjekt 6">
            <a:extLst>
              <a:ext uri="{FF2B5EF4-FFF2-40B4-BE49-F238E27FC236}">
                <a16:creationId xmlns:a16="http://schemas.microsoft.com/office/drawing/2014/main" id="{E91FD3D7-70BF-26E5-683E-06B7729BF70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9376" y="5855692"/>
            <a:ext cx="2174033" cy="701301"/>
          </a:xfrm>
          <a:prstGeom prst="rect">
            <a:avLst/>
          </a:prstGeom>
        </p:spPr>
      </p:pic>
    </p:spTree>
    <p:extLst>
      <p:ext uri="{BB962C8B-B14F-4D97-AF65-F5344CB8AC3E}">
        <p14:creationId xmlns:p14="http://schemas.microsoft.com/office/powerpoint/2010/main" val="4001407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apitelsida Brun">
    <p:bg>
      <p:bgPr>
        <a:solidFill>
          <a:schemeClr val="accent4"/>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609600" y="346646"/>
            <a:ext cx="10972800" cy="2074242"/>
          </a:xfrm>
        </p:spPr>
        <p:txBody>
          <a:bodyPr/>
          <a:lstStyle>
            <a:lvl1pPr>
              <a:defRPr>
                <a:solidFill>
                  <a:schemeClr val="bg1"/>
                </a:solidFill>
              </a:defRPr>
            </a:lvl1pPr>
          </a:lstStyle>
          <a:p>
            <a:r>
              <a:rPr lang="sv-SE"/>
              <a:t>Klicka här för att ändra format</a:t>
            </a:r>
            <a:endParaRPr lang="sv-SE" dirty="0"/>
          </a:p>
        </p:txBody>
      </p:sp>
      <p:sp>
        <p:nvSpPr>
          <p:cNvPr id="6" name="Platshållare för text 7"/>
          <p:cNvSpPr>
            <a:spLocks noGrp="1"/>
          </p:cNvSpPr>
          <p:nvPr>
            <p:ph type="body" sz="quarter" idx="10" hasCustomPrompt="1"/>
          </p:nvPr>
        </p:nvSpPr>
        <p:spPr>
          <a:xfrm>
            <a:off x="609599" y="2565403"/>
            <a:ext cx="10972800" cy="3527425"/>
          </a:xfrm>
        </p:spPr>
        <p:txBody>
          <a:bodyPr/>
          <a:lstStyle>
            <a:lvl1pPr marL="0" marR="0" indent="0" algn="l" defTabSz="685800" rtl="0" eaLnBrk="1" fontAlgn="auto" latinLnBrk="0" hangingPunct="1">
              <a:lnSpc>
                <a:spcPct val="100000"/>
              </a:lnSpc>
              <a:spcBef>
                <a:spcPct val="20000"/>
              </a:spcBef>
              <a:spcAft>
                <a:spcPts val="0"/>
              </a:spcAft>
              <a:buClrTx/>
              <a:buSzTx/>
              <a:buFont typeface="Arial" panose="020B0604020202020204" pitchFamily="34" charset="0"/>
              <a:buNone/>
              <a:tabLst/>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marR="0" lvl="0" indent="0" algn="l" defTabSz="6858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sv-SE" dirty="0"/>
              <a:t>Klicka här för att skriva brödtext</a:t>
            </a:r>
            <a:endParaRPr lang="en-GB" dirty="0"/>
          </a:p>
          <a:p>
            <a:pPr lvl="0"/>
            <a:endParaRPr lang="en-GB" dirty="0"/>
          </a:p>
        </p:txBody>
      </p:sp>
      <p:pic>
        <p:nvPicPr>
          <p:cNvPr id="4" name="Bildobjekt 3">
            <a:extLst>
              <a:ext uri="{FF2B5EF4-FFF2-40B4-BE49-F238E27FC236}">
                <a16:creationId xmlns:a16="http://schemas.microsoft.com/office/drawing/2014/main" id="{FF84C5E3-DF05-6A6E-754F-4C9E16CDCBE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9376" y="5863685"/>
            <a:ext cx="2174033" cy="701301"/>
          </a:xfrm>
          <a:prstGeom prst="rect">
            <a:avLst/>
          </a:prstGeom>
        </p:spPr>
      </p:pic>
    </p:spTree>
    <p:extLst>
      <p:ext uri="{BB962C8B-B14F-4D97-AF65-F5344CB8AC3E}">
        <p14:creationId xmlns:p14="http://schemas.microsoft.com/office/powerpoint/2010/main" val="3898472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apitelsida Röd">
    <p:bg>
      <p:bgPr>
        <a:solidFill>
          <a:schemeClr val="accent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609600" y="346646"/>
            <a:ext cx="10972800" cy="2074242"/>
          </a:xfrm>
        </p:spPr>
        <p:txBody>
          <a:bodyPr/>
          <a:lstStyle>
            <a:lvl1pPr>
              <a:defRPr>
                <a:solidFill>
                  <a:schemeClr val="bg1"/>
                </a:solidFill>
              </a:defRPr>
            </a:lvl1pPr>
          </a:lstStyle>
          <a:p>
            <a:r>
              <a:rPr lang="sv-SE" dirty="0"/>
              <a:t>Klicka här för att ändra format</a:t>
            </a:r>
          </a:p>
        </p:txBody>
      </p:sp>
      <p:sp>
        <p:nvSpPr>
          <p:cNvPr id="7" name="Platshållare för text 7"/>
          <p:cNvSpPr>
            <a:spLocks noGrp="1"/>
          </p:cNvSpPr>
          <p:nvPr>
            <p:ph type="body" sz="quarter" idx="10" hasCustomPrompt="1"/>
          </p:nvPr>
        </p:nvSpPr>
        <p:spPr>
          <a:xfrm>
            <a:off x="609599" y="2565403"/>
            <a:ext cx="10972800" cy="3527425"/>
          </a:xfrm>
        </p:spPr>
        <p:txBody>
          <a:bodyPr/>
          <a:lstStyle>
            <a:lvl1pPr marL="0" marR="0" indent="0" algn="l" defTabSz="685800" rtl="0" eaLnBrk="1" fontAlgn="auto" latinLnBrk="0" hangingPunct="1">
              <a:lnSpc>
                <a:spcPct val="100000"/>
              </a:lnSpc>
              <a:spcBef>
                <a:spcPct val="20000"/>
              </a:spcBef>
              <a:spcAft>
                <a:spcPts val="0"/>
              </a:spcAft>
              <a:buClrTx/>
              <a:buSzTx/>
              <a:buFont typeface="Arial" panose="020B0604020202020204" pitchFamily="34" charset="0"/>
              <a:buNone/>
              <a:tabLst/>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marR="0" lvl="0" indent="0" algn="l" defTabSz="6858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sv-SE" dirty="0"/>
              <a:t>Klicka här för att skriva brödtext</a:t>
            </a:r>
            <a:endParaRPr lang="en-GB" dirty="0"/>
          </a:p>
          <a:p>
            <a:pPr lvl="0"/>
            <a:endParaRPr lang="en-GB" dirty="0"/>
          </a:p>
        </p:txBody>
      </p:sp>
      <p:pic>
        <p:nvPicPr>
          <p:cNvPr id="3" name="Bildobjekt 2">
            <a:extLst>
              <a:ext uri="{FF2B5EF4-FFF2-40B4-BE49-F238E27FC236}">
                <a16:creationId xmlns:a16="http://schemas.microsoft.com/office/drawing/2014/main" id="{42B41ED0-6D63-FE00-4B9E-AD448DD8EAB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9376" y="5855692"/>
            <a:ext cx="2174033" cy="701301"/>
          </a:xfrm>
          <a:prstGeom prst="rect">
            <a:avLst/>
          </a:prstGeom>
        </p:spPr>
      </p:pic>
    </p:spTree>
    <p:extLst>
      <p:ext uri="{BB962C8B-B14F-4D97-AF65-F5344CB8AC3E}">
        <p14:creationId xmlns:p14="http://schemas.microsoft.com/office/powerpoint/2010/main" val="11542957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apitelsida Gul">
    <p:bg>
      <p:bgPr>
        <a:solidFill>
          <a:schemeClr val="accent3"/>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609600" y="346646"/>
            <a:ext cx="10972800" cy="2074242"/>
          </a:xfrm>
        </p:spPr>
        <p:txBody>
          <a:bodyPr/>
          <a:lstStyle>
            <a:lvl1pPr>
              <a:defRPr>
                <a:solidFill>
                  <a:schemeClr val="bg1"/>
                </a:solidFill>
              </a:defRPr>
            </a:lvl1pPr>
          </a:lstStyle>
          <a:p>
            <a:r>
              <a:rPr lang="sv-SE" dirty="0"/>
              <a:t>Klicka här för att ändra format</a:t>
            </a:r>
          </a:p>
        </p:txBody>
      </p:sp>
      <p:sp>
        <p:nvSpPr>
          <p:cNvPr id="8" name="Platshållare för text 7"/>
          <p:cNvSpPr>
            <a:spLocks noGrp="1"/>
          </p:cNvSpPr>
          <p:nvPr>
            <p:ph type="body" sz="quarter" idx="10" hasCustomPrompt="1"/>
          </p:nvPr>
        </p:nvSpPr>
        <p:spPr>
          <a:xfrm>
            <a:off x="609599" y="2565403"/>
            <a:ext cx="10972800" cy="3527425"/>
          </a:xfrm>
        </p:spPr>
        <p:txBody>
          <a:bodyPr/>
          <a:lstStyle>
            <a:lvl1pPr marL="0" indent="0">
              <a:buNone/>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a:t>Klicka här för att skriva brödtext</a:t>
            </a:r>
            <a:endParaRPr lang="en-GB" dirty="0"/>
          </a:p>
        </p:txBody>
      </p:sp>
      <p:pic>
        <p:nvPicPr>
          <p:cNvPr id="3" name="Bildobjekt 2">
            <a:extLst>
              <a:ext uri="{FF2B5EF4-FFF2-40B4-BE49-F238E27FC236}">
                <a16:creationId xmlns:a16="http://schemas.microsoft.com/office/drawing/2014/main" id="{DCDE338D-C2D0-D3D0-EB4A-5C6D51D12E7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9376" y="5855692"/>
            <a:ext cx="2174033" cy="701301"/>
          </a:xfrm>
          <a:prstGeom prst="rect">
            <a:avLst/>
          </a:prstGeom>
        </p:spPr>
      </p:pic>
    </p:spTree>
    <p:extLst>
      <p:ext uri="{BB962C8B-B14F-4D97-AF65-F5344CB8AC3E}">
        <p14:creationId xmlns:p14="http://schemas.microsoft.com/office/powerpoint/2010/main" val="2697249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i färg">
    <p:spTree>
      <p:nvGrpSpPr>
        <p:cNvPr id="1" name=""/>
        <p:cNvGrpSpPr/>
        <p:nvPr/>
      </p:nvGrpSpPr>
      <p:grpSpPr>
        <a:xfrm>
          <a:off x="0" y="0"/>
          <a:ext cx="0" cy="0"/>
          <a:chOff x="0" y="0"/>
          <a:chExt cx="0" cy="0"/>
        </a:xfrm>
      </p:grpSpPr>
      <p:sp>
        <p:nvSpPr>
          <p:cNvPr id="2" name="Rubrik 1"/>
          <p:cNvSpPr>
            <a:spLocks noGrp="1"/>
          </p:cNvSpPr>
          <p:nvPr>
            <p:ph type="title"/>
          </p:nvPr>
        </p:nvSpPr>
        <p:spPr>
          <a:xfrm>
            <a:off x="609600" y="346646"/>
            <a:ext cx="10972800" cy="2074242"/>
          </a:xfrm>
        </p:spPr>
        <p:txBody>
          <a:bodyPr/>
          <a:lstStyle>
            <a:lvl1pPr>
              <a:defRPr b="1" i="0" cap="all" baseline="0"/>
            </a:lvl1pPr>
          </a:lstStyle>
          <a:p>
            <a:r>
              <a:rPr lang="sv-SE" dirty="0"/>
              <a:t>Klicka här för att ändra format</a:t>
            </a:r>
          </a:p>
        </p:txBody>
      </p:sp>
      <p:sp>
        <p:nvSpPr>
          <p:cNvPr id="3" name="Platshållare för innehåll 2"/>
          <p:cNvSpPr>
            <a:spLocks noGrp="1"/>
          </p:cNvSpPr>
          <p:nvPr>
            <p:ph idx="1"/>
          </p:nvPr>
        </p:nvSpPr>
        <p:spPr>
          <a:xfrm>
            <a:off x="609600" y="2420889"/>
            <a:ext cx="10972800" cy="1152128"/>
          </a:xfrm>
        </p:spPr>
        <p:txBody>
          <a:bodyPr/>
          <a:lstStyle>
            <a:lvl1pPr marL="0" indent="0">
              <a:buFontTx/>
              <a:buNone/>
              <a:defRPr>
                <a:solidFill>
                  <a:schemeClr val="accent1"/>
                </a:solidFill>
              </a:defRPr>
            </a:lvl1pPr>
            <a:lvl2pPr marL="136922" indent="0">
              <a:buFontTx/>
              <a:buNone/>
              <a:defRPr>
                <a:solidFill>
                  <a:schemeClr val="accent1"/>
                </a:solidFill>
              </a:defRPr>
            </a:lvl2pPr>
            <a:lvl3pPr marL="339329" indent="0">
              <a:buFontTx/>
              <a:buNone/>
              <a:defRPr>
                <a:solidFill>
                  <a:schemeClr val="accent1"/>
                </a:solidFill>
              </a:defRPr>
            </a:lvl3pPr>
            <a:lvl4pPr marL="467915" indent="0">
              <a:buFontTx/>
              <a:buNone/>
              <a:defRPr>
                <a:solidFill>
                  <a:schemeClr val="accent1"/>
                </a:solidFill>
              </a:defRPr>
            </a:lvl4pPr>
            <a:lvl5pPr marL="669131" indent="0">
              <a:buFontTx/>
              <a:buNone/>
              <a:defRPr>
                <a:solidFill>
                  <a:schemeClr val="accent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p:cNvSpPr>
            <a:spLocks noGrp="1"/>
          </p:cNvSpPr>
          <p:nvPr>
            <p:ph type="dt" sz="half" idx="10"/>
          </p:nvPr>
        </p:nvSpPr>
        <p:spPr/>
        <p:txBody>
          <a:bodyPr/>
          <a:lstStyle/>
          <a:p>
            <a:fld id="{DBFFBD8D-9BFA-4F60-A8D8-8435518A079E}" type="datetimeFigureOut">
              <a:rPr lang="sv-SE" smtClean="0"/>
              <a:t>2024-04-25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466AD090-D8EE-4C8B-A255-237751F3B32F}" type="slidenum">
              <a:rPr lang="sv-SE" smtClean="0"/>
              <a:t>‹#›</a:t>
            </a:fld>
            <a:endParaRPr lang="sv-SE"/>
          </a:p>
        </p:txBody>
      </p:sp>
      <p:sp>
        <p:nvSpPr>
          <p:cNvPr id="7" name="Platshållare för innehåll 2"/>
          <p:cNvSpPr>
            <a:spLocks noGrp="1"/>
          </p:cNvSpPr>
          <p:nvPr>
            <p:ph idx="13"/>
          </p:nvPr>
        </p:nvSpPr>
        <p:spPr>
          <a:xfrm>
            <a:off x="609600" y="3717032"/>
            <a:ext cx="10972800" cy="1152128"/>
          </a:xfrm>
        </p:spPr>
        <p:txBody>
          <a:bodyPr/>
          <a:lstStyle>
            <a:lvl1pPr marL="0" indent="0">
              <a:buFontTx/>
              <a:buNone/>
              <a:defRPr>
                <a:solidFill>
                  <a:schemeClr val="accent2"/>
                </a:solidFill>
              </a:defRPr>
            </a:lvl1pPr>
            <a:lvl2pPr marL="136922" indent="0">
              <a:buFontTx/>
              <a:buNone/>
              <a:defRPr>
                <a:solidFill>
                  <a:schemeClr val="accent2"/>
                </a:solidFill>
              </a:defRPr>
            </a:lvl2pPr>
            <a:lvl3pPr marL="339329" indent="0">
              <a:buFontTx/>
              <a:buNone/>
              <a:defRPr>
                <a:solidFill>
                  <a:schemeClr val="accent2"/>
                </a:solidFill>
              </a:defRPr>
            </a:lvl3pPr>
            <a:lvl4pPr marL="467915" indent="0">
              <a:buFontTx/>
              <a:buNone/>
              <a:defRPr>
                <a:solidFill>
                  <a:schemeClr val="accent2"/>
                </a:solidFill>
              </a:defRPr>
            </a:lvl4pPr>
            <a:lvl5pPr marL="669131" indent="0">
              <a:buFontTx/>
              <a:buNone/>
              <a:defRPr>
                <a:solidFill>
                  <a:schemeClr val="accent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innehåll 2"/>
          <p:cNvSpPr>
            <a:spLocks noGrp="1"/>
          </p:cNvSpPr>
          <p:nvPr>
            <p:ph idx="14"/>
          </p:nvPr>
        </p:nvSpPr>
        <p:spPr>
          <a:xfrm>
            <a:off x="609600" y="5013175"/>
            <a:ext cx="10972800" cy="1152128"/>
          </a:xfrm>
        </p:spPr>
        <p:txBody>
          <a:bodyPr/>
          <a:lstStyle>
            <a:lvl1pPr marL="0" indent="0">
              <a:buFontTx/>
              <a:buNone/>
              <a:defRPr>
                <a:solidFill>
                  <a:schemeClr val="accent3"/>
                </a:solidFill>
              </a:defRPr>
            </a:lvl1pPr>
            <a:lvl2pPr marL="136922" indent="0">
              <a:buFontTx/>
              <a:buNone/>
              <a:defRPr>
                <a:solidFill>
                  <a:schemeClr val="accent3"/>
                </a:solidFill>
              </a:defRPr>
            </a:lvl2pPr>
            <a:lvl3pPr marL="339329" indent="0">
              <a:buFontTx/>
              <a:buNone/>
              <a:defRPr>
                <a:solidFill>
                  <a:schemeClr val="accent3"/>
                </a:solidFill>
              </a:defRPr>
            </a:lvl3pPr>
            <a:lvl4pPr marL="467915" indent="0">
              <a:buFontTx/>
              <a:buNone/>
              <a:defRPr>
                <a:solidFill>
                  <a:schemeClr val="accent3"/>
                </a:solidFill>
              </a:defRPr>
            </a:lvl4pPr>
            <a:lvl5pPr marL="669131" indent="0">
              <a:buFontTx/>
              <a:buNone/>
              <a:defRPr>
                <a:solidFill>
                  <a:schemeClr val="accent3"/>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9" name="Bildobjekt 8">
            <a:extLst>
              <a:ext uri="{FF2B5EF4-FFF2-40B4-BE49-F238E27FC236}">
                <a16:creationId xmlns:a16="http://schemas.microsoft.com/office/drawing/2014/main" id="{7AF83020-8CA3-7F75-ACFC-509780DD13D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9376" y="5855692"/>
            <a:ext cx="2174033" cy="701301"/>
          </a:xfrm>
          <a:prstGeom prst="rect">
            <a:avLst/>
          </a:prstGeom>
        </p:spPr>
      </p:pic>
    </p:spTree>
    <p:extLst>
      <p:ext uri="{BB962C8B-B14F-4D97-AF65-F5344CB8AC3E}">
        <p14:creationId xmlns:p14="http://schemas.microsoft.com/office/powerpoint/2010/main" val="2646477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609600" y="342181"/>
            <a:ext cx="10972800" cy="2074242"/>
          </a:xfrm>
        </p:spPr>
        <p:txBody>
          <a:bodyPr/>
          <a:lstStyle/>
          <a:p>
            <a:r>
              <a:rPr lang="sv-SE" dirty="0"/>
              <a:t>Klicka här för att ändra format</a:t>
            </a:r>
          </a:p>
        </p:txBody>
      </p:sp>
      <p:sp>
        <p:nvSpPr>
          <p:cNvPr id="3" name="Platshållare för innehåll 2"/>
          <p:cNvSpPr>
            <a:spLocks noGrp="1"/>
          </p:cNvSpPr>
          <p:nvPr>
            <p:ph sz="half" idx="1"/>
          </p:nvPr>
        </p:nvSpPr>
        <p:spPr>
          <a:xfrm>
            <a:off x="609600" y="2420941"/>
            <a:ext cx="5384800" cy="370522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6197600" y="2420941"/>
            <a:ext cx="5384800" cy="370522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DBFFBD8D-9BFA-4F60-A8D8-8435518A079E}" type="datetimeFigureOut">
              <a:rPr lang="sv-SE" smtClean="0"/>
              <a:t>2024-04-25</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466AD090-D8EE-4C8B-A255-237751F3B32F}" type="slidenum">
              <a:rPr lang="sv-SE" smtClean="0"/>
              <a:t>‹#›</a:t>
            </a:fld>
            <a:endParaRPr lang="sv-SE"/>
          </a:p>
        </p:txBody>
      </p:sp>
      <p:pic>
        <p:nvPicPr>
          <p:cNvPr id="8" name="Bildobjekt 7">
            <a:extLst>
              <a:ext uri="{FF2B5EF4-FFF2-40B4-BE49-F238E27FC236}">
                <a16:creationId xmlns:a16="http://schemas.microsoft.com/office/drawing/2014/main" id="{3226D6B6-5B1B-90F0-114B-AF7AC0F9B9B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9376" y="5855692"/>
            <a:ext cx="2174033" cy="701301"/>
          </a:xfrm>
          <a:prstGeom prst="rect">
            <a:avLst/>
          </a:prstGeom>
        </p:spPr>
      </p:pic>
    </p:spTree>
    <p:extLst>
      <p:ext uri="{BB962C8B-B14F-4D97-AF65-F5344CB8AC3E}">
        <p14:creationId xmlns:p14="http://schemas.microsoft.com/office/powerpoint/2010/main" val="3747148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b="1"/>
            </a:lvl1pPr>
          </a:lstStyle>
          <a:p>
            <a:r>
              <a:rPr lang="sv-SE" dirty="0"/>
              <a:t>Klicka här för att ändra format</a:t>
            </a:r>
          </a:p>
        </p:txBody>
      </p:sp>
      <p:sp>
        <p:nvSpPr>
          <p:cNvPr id="3" name="Platshållare för text 2"/>
          <p:cNvSpPr>
            <a:spLocks noGrp="1"/>
          </p:cNvSpPr>
          <p:nvPr>
            <p:ph type="body" idx="1"/>
          </p:nvPr>
        </p:nvSpPr>
        <p:spPr>
          <a:xfrm>
            <a:off x="609600" y="2420888"/>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v-SE"/>
              <a:t>Klicka här för att ändra format på bakgrundstexten</a:t>
            </a:r>
          </a:p>
        </p:txBody>
      </p:sp>
      <p:sp>
        <p:nvSpPr>
          <p:cNvPr id="4" name="Platshållare för innehåll 3"/>
          <p:cNvSpPr>
            <a:spLocks noGrp="1"/>
          </p:cNvSpPr>
          <p:nvPr>
            <p:ph sz="half" idx="2"/>
          </p:nvPr>
        </p:nvSpPr>
        <p:spPr>
          <a:xfrm>
            <a:off x="609600" y="3140969"/>
            <a:ext cx="5386917" cy="2985194"/>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6193369" y="2420888"/>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93369" y="3140969"/>
            <a:ext cx="5389033" cy="2985194"/>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datum 6"/>
          <p:cNvSpPr>
            <a:spLocks noGrp="1"/>
          </p:cNvSpPr>
          <p:nvPr>
            <p:ph type="dt" sz="half" idx="10"/>
          </p:nvPr>
        </p:nvSpPr>
        <p:spPr/>
        <p:txBody>
          <a:bodyPr/>
          <a:lstStyle/>
          <a:p>
            <a:fld id="{DBFFBD8D-9BFA-4F60-A8D8-8435518A079E}" type="datetimeFigureOut">
              <a:rPr lang="sv-SE" smtClean="0"/>
              <a:t>2024-04-25</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466AD090-D8EE-4C8B-A255-237751F3B32F}" type="slidenum">
              <a:rPr lang="sv-SE" smtClean="0"/>
              <a:t>‹#›</a:t>
            </a:fld>
            <a:endParaRPr lang="sv-SE"/>
          </a:p>
        </p:txBody>
      </p:sp>
      <p:pic>
        <p:nvPicPr>
          <p:cNvPr id="10" name="Bildobjekt 9">
            <a:extLst>
              <a:ext uri="{FF2B5EF4-FFF2-40B4-BE49-F238E27FC236}">
                <a16:creationId xmlns:a16="http://schemas.microsoft.com/office/drawing/2014/main" id="{5C138E31-D491-79F0-B3D7-25242894718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9376" y="5855692"/>
            <a:ext cx="2174033" cy="701301"/>
          </a:xfrm>
          <a:prstGeom prst="rect">
            <a:avLst/>
          </a:prstGeom>
        </p:spPr>
      </p:pic>
    </p:spTree>
    <p:extLst>
      <p:ext uri="{BB962C8B-B14F-4D97-AF65-F5344CB8AC3E}">
        <p14:creationId xmlns:p14="http://schemas.microsoft.com/office/powerpoint/2010/main" val="23458545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unktlista med en bild">
    <p:spTree>
      <p:nvGrpSpPr>
        <p:cNvPr id="1" name=""/>
        <p:cNvGrpSpPr/>
        <p:nvPr/>
      </p:nvGrpSpPr>
      <p:grpSpPr>
        <a:xfrm>
          <a:off x="0" y="0"/>
          <a:ext cx="0" cy="0"/>
          <a:chOff x="0" y="0"/>
          <a:chExt cx="0" cy="0"/>
        </a:xfrm>
      </p:grpSpPr>
      <p:sp>
        <p:nvSpPr>
          <p:cNvPr id="9" name="Platshållare för bild 8"/>
          <p:cNvSpPr>
            <a:spLocks noGrp="1"/>
          </p:cNvSpPr>
          <p:nvPr>
            <p:ph type="pic" sz="quarter" idx="13"/>
          </p:nvPr>
        </p:nvSpPr>
        <p:spPr>
          <a:xfrm>
            <a:off x="6192014" y="2420938"/>
            <a:ext cx="5411903" cy="3721678"/>
          </a:xfrm>
        </p:spPr>
        <p:txBody>
          <a:bodyPr>
            <a:normAutofit/>
          </a:bodyPr>
          <a:lstStyle>
            <a:lvl1pPr>
              <a:defRPr sz="900"/>
            </a:lvl1pPr>
          </a:lstStyle>
          <a:p>
            <a:r>
              <a:rPr lang="sv-SE"/>
              <a:t>Klicka på ikonen för att lägga till en bild</a:t>
            </a:r>
          </a:p>
        </p:txBody>
      </p:sp>
      <p:sp>
        <p:nvSpPr>
          <p:cNvPr id="2" name="Rubrik 1"/>
          <p:cNvSpPr>
            <a:spLocks noGrp="1"/>
          </p:cNvSpPr>
          <p:nvPr>
            <p:ph type="title"/>
          </p:nvPr>
        </p:nvSpPr>
        <p:spPr/>
        <p:txBody>
          <a:bodyPr/>
          <a:lstStyle/>
          <a:p>
            <a:r>
              <a:rPr lang="sv-SE" dirty="0"/>
              <a:t>Klicka här för att ändra format</a:t>
            </a:r>
          </a:p>
        </p:txBody>
      </p:sp>
      <p:sp>
        <p:nvSpPr>
          <p:cNvPr id="3" name="Platshållare för innehåll 2"/>
          <p:cNvSpPr>
            <a:spLocks noGrp="1"/>
          </p:cNvSpPr>
          <p:nvPr>
            <p:ph sz="half" idx="1"/>
          </p:nvPr>
        </p:nvSpPr>
        <p:spPr>
          <a:xfrm>
            <a:off x="609600" y="2420941"/>
            <a:ext cx="5384800" cy="370522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fld id="{DBFFBD8D-9BFA-4F60-A8D8-8435518A079E}" type="datetimeFigureOut">
              <a:rPr lang="sv-SE" smtClean="0"/>
              <a:t>2024-04-25</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466AD090-D8EE-4C8B-A255-237751F3B32F}" type="slidenum">
              <a:rPr lang="sv-SE" smtClean="0"/>
              <a:t>‹#›</a:t>
            </a:fld>
            <a:endParaRPr lang="sv-SE"/>
          </a:p>
        </p:txBody>
      </p:sp>
      <p:pic>
        <p:nvPicPr>
          <p:cNvPr id="4" name="Bildobjekt 3">
            <a:extLst>
              <a:ext uri="{FF2B5EF4-FFF2-40B4-BE49-F238E27FC236}">
                <a16:creationId xmlns:a16="http://schemas.microsoft.com/office/drawing/2014/main" id="{DDC883DA-1339-32DD-4EA9-F3F18B2486E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9376" y="5855692"/>
            <a:ext cx="2174033" cy="701301"/>
          </a:xfrm>
          <a:prstGeom prst="rect">
            <a:avLst/>
          </a:prstGeom>
        </p:spPr>
      </p:pic>
    </p:spTree>
    <p:extLst>
      <p:ext uri="{BB962C8B-B14F-4D97-AF65-F5344CB8AC3E}">
        <p14:creationId xmlns:p14="http://schemas.microsoft.com/office/powerpoint/2010/main" val="3010143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m/Blank1">
    <p:bg>
      <p:bgPr>
        <a:solidFill>
          <a:schemeClr val="bg1"/>
        </a:solidFill>
        <a:effectLst/>
      </p:bgPr>
    </p:bg>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BB2ABA6C-3ABA-7A2F-ACF3-9CE35ABAF41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9376" y="5855692"/>
            <a:ext cx="2174033" cy="701301"/>
          </a:xfrm>
          <a:prstGeom prst="rect">
            <a:avLst/>
          </a:prstGeom>
        </p:spPr>
      </p:pic>
    </p:spTree>
    <p:extLst>
      <p:ext uri="{BB962C8B-B14F-4D97-AF65-F5344CB8AC3E}">
        <p14:creationId xmlns:p14="http://schemas.microsoft.com/office/powerpoint/2010/main" val="527932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admall Rö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609600" y="346646"/>
            <a:ext cx="10972800" cy="2074242"/>
          </a:xfrm>
        </p:spPr>
        <p:txBody>
          <a:bodyPr/>
          <a:lstStyle>
            <a:lvl1pPr>
              <a:defRPr>
                <a:solidFill>
                  <a:schemeClr val="bg1"/>
                </a:solidFill>
              </a:defRPr>
            </a:lvl1pPr>
          </a:lstStyle>
          <a:p>
            <a:r>
              <a:rPr lang="sv-SE" dirty="0"/>
              <a:t>Klicka här för att ändra format</a:t>
            </a:r>
          </a:p>
        </p:txBody>
      </p:sp>
      <p:sp>
        <p:nvSpPr>
          <p:cNvPr id="11" name="Platshållare för text 7"/>
          <p:cNvSpPr>
            <a:spLocks noGrp="1"/>
          </p:cNvSpPr>
          <p:nvPr>
            <p:ph type="body" sz="quarter" idx="10" hasCustomPrompt="1"/>
          </p:nvPr>
        </p:nvSpPr>
        <p:spPr>
          <a:xfrm>
            <a:off x="609600" y="2565403"/>
            <a:ext cx="10972800" cy="3527425"/>
          </a:xfrm>
        </p:spPr>
        <p:txBody>
          <a:bodyPr/>
          <a:lstStyle>
            <a:lvl1pPr marL="0" marR="0" indent="0" algn="l" defTabSz="685800" rtl="0" eaLnBrk="1" fontAlgn="auto" latinLnBrk="0" hangingPunct="1">
              <a:lnSpc>
                <a:spcPct val="100000"/>
              </a:lnSpc>
              <a:spcBef>
                <a:spcPct val="20000"/>
              </a:spcBef>
              <a:spcAft>
                <a:spcPts val="0"/>
              </a:spcAft>
              <a:buClrTx/>
              <a:buSzTx/>
              <a:buFont typeface="Arial" panose="020B0604020202020204" pitchFamily="34" charset="0"/>
              <a:buNone/>
              <a:tabLst/>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marR="0" lvl="0" indent="0" algn="l" defTabSz="6858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sv-SE" dirty="0"/>
              <a:t>Klicka här för att skriva brödtext</a:t>
            </a:r>
            <a:endParaRPr lang="en-GB" dirty="0"/>
          </a:p>
        </p:txBody>
      </p:sp>
      <p:pic>
        <p:nvPicPr>
          <p:cNvPr id="3" name="Bildobjekt 2">
            <a:extLst>
              <a:ext uri="{FF2B5EF4-FFF2-40B4-BE49-F238E27FC236}">
                <a16:creationId xmlns:a16="http://schemas.microsoft.com/office/drawing/2014/main" id="{F33B6C66-82F9-5CAE-81E9-4029228D8D7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79376" y="5863685"/>
            <a:ext cx="2174033" cy="701301"/>
          </a:xfrm>
          <a:prstGeom prst="rect">
            <a:avLst/>
          </a:prstGeom>
        </p:spPr>
      </p:pic>
    </p:spTree>
    <p:extLst>
      <p:ext uri="{BB962C8B-B14F-4D97-AF65-F5344CB8AC3E}">
        <p14:creationId xmlns:p14="http://schemas.microsoft.com/office/powerpoint/2010/main" val="3789070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yvelspå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609600" y="346646"/>
            <a:ext cx="10972800" cy="2074242"/>
          </a:xfrm>
        </p:spPr>
        <p:txBody>
          <a:bodyPr/>
          <a:lstStyle/>
          <a:p>
            <a:r>
              <a:rPr lang="sv-SE"/>
              <a:t>Klicka här för att ändra format</a:t>
            </a:r>
            <a:endParaRPr lang="sv-SE" dirty="0"/>
          </a:p>
        </p:txBody>
      </p:sp>
      <p:sp>
        <p:nvSpPr>
          <p:cNvPr id="7" name="Platshållare för text 7"/>
          <p:cNvSpPr>
            <a:spLocks noGrp="1"/>
          </p:cNvSpPr>
          <p:nvPr>
            <p:ph type="body" sz="quarter" idx="10" hasCustomPrompt="1"/>
          </p:nvPr>
        </p:nvSpPr>
        <p:spPr>
          <a:xfrm>
            <a:off x="609599" y="2565403"/>
            <a:ext cx="10972800" cy="3527425"/>
          </a:xfrm>
        </p:spPr>
        <p:txBody>
          <a:bodyPr/>
          <a:lstStyle>
            <a:lvl1pPr marL="0" marR="0" indent="0" algn="l" defTabSz="685800" rtl="0" eaLnBrk="1" fontAlgn="auto" latinLnBrk="0" hangingPunct="1">
              <a:lnSpc>
                <a:spcPct val="100000"/>
              </a:lnSpc>
              <a:spcBef>
                <a:spcPct val="20000"/>
              </a:spcBef>
              <a:spcAft>
                <a:spcPts val="0"/>
              </a:spcAft>
              <a:buClrTx/>
              <a:buSzTx/>
              <a:buFont typeface="Arial" panose="020B0604020202020204" pitchFamily="34" charset="0"/>
              <a:buNone/>
              <a:tabLst/>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marL="0" marR="0" lvl="0" indent="0" algn="l" defTabSz="6858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sv-SE" dirty="0"/>
              <a:t>Klicka här för att skriva brödtext</a:t>
            </a:r>
            <a:endParaRPr lang="en-GB" dirty="0"/>
          </a:p>
          <a:p>
            <a:pPr lvl="0"/>
            <a:endParaRPr lang="en-GB" dirty="0"/>
          </a:p>
        </p:txBody>
      </p:sp>
      <p:pic>
        <p:nvPicPr>
          <p:cNvPr id="3" name="Bildobjekt 2">
            <a:extLst>
              <a:ext uri="{FF2B5EF4-FFF2-40B4-BE49-F238E27FC236}">
                <a16:creationId xmlns:a16="http://schemas.microsoft.com/office/drawing/2014/main" id="{5F96D550-1FB2-3927-261F-6A3AF9C42F9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79376" y="5855692"/>
            <a:ext cx="2174033" cy="701301"/>
          </a:xfrm>
          <a:prstGeom prst="rect">
            <a:avLst/>
          </a:prstGeom>
        </p:spPr>
      </p:pic>
    </p:spTree>
    <p:extLst>
      <p:ext uri="{BB962C8B-B14F-4D97-AF65-F5344CB8AC3E}">
        <p14:creationId xmlns:p14="http://schemas.microsoft.com/office/powerpoint/2010/main" val="2582871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Hyvlad träskiva">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609600" y="346646"/>
            <a:ext cx="10972800" cy="2074242"/>
          </a:xfrm>
        </p:spPr>
        <p:txBody>
          <a:bodyPr/>
          <a:lstStyle/>
          <a:p>
            <a:r>
              <a:rPr lang="sv-SE" dirty="0"/>
              <a:t>Klicka här för att ändra format</a:t>
            </a:r>
          </a:p>
        </p:txBody>
      </p:sp>
      <p:sp>
        <p:nvSpPr>
          <p:cNvPr id="7" name="Platshållare för text 7"/>
          <p:cNvSpPr>
            <a:spLocks noGrp="1"/>
          </p:cNvSpPr>
          <p:nvPr>
            <p:ph type="body" sz="quarter" idx="10" hasCustomPrompt="1"/>
          </p:nvPr>
        </p:nvSpPr>
        <p:spPr>
          <a:xfrm>
            <a:off x="609599" y="2565403"/>
            <a:ext cx="10972800" cy="3527425"/>
          </a:xfrm>
        </p:spPr>
        <p:txBody>
          <a:bodyPr/>
          <a:lstStyle>
            <a:lvl1pPr marL="0" marR="0" indent="0" algn="l" defTabSz="685800" rtl="0" eaLnBrk="1" fontAlgn="auto" latinLnBrk="0" hangingPunct="1">
              <a:lnSpc>
                <a:spcPct val="100000"/>
              </a:lnSpc>
              <a:spcBef>
                <a:spcPct val="20000"/>
              </a:spcBef>
              <a:spcAft>
                <a:spcPts val="0"/>
              </a:spcAft>
              <a:buClrTx/>
              <a:buSzTx/>
              <a:buFont typeface="Arial" panose="020B0604020202020204" pitchFamily="34" charset="0"/>
              <a:buNone/>
              <a:tabLst/>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marL="0" marR="0" lvl="0" indent="0" algn="l" defTabSz="6858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sv-SE" dirty="0"/>
              <a:t>Klicka här för att skriva brödtext</a:t>
            </a:r>
            <a:endParaRPr lang="en-GB" dirty="0"/>
          </a:p>
        </p:txBody>
      </p:sp>
      <p:pic>
        <p:nvPicPr>
          <p:cNvPr id="10" name="Bildobjekt 9">
            <a:extLst>
              <a:ext uri="{FF2B5EF4-FFF2-40B4-BE49-F238E27FC236}">
                <a16:creationId xmlns:a16="http://schemas.microsoft.com/office/drawing/2014/main" id="{5D00EF47-A3E0-3245-EAAF-F8DF9C3F4B2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79376" y="5855692"/>
            <a:ext cx="2174033" cy="701301"/>
          </a:xfrm>
          <a:prstGeom prst="rect">
            <a:avLst/>
          </a:prstGeom>
        </p:spPr>
      </p:pic>
    </p:spTree>
    <p:extLst>
      <p:ext uri="{BB962C8B-B14F-4D97-AF65-F5344CB8AC3E}">
        <p14:creationId xmlns:p14="http://schemas.microsoft.com/office/powerpoint/2010/main" val="10055530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09600" y="346646"/>
            <a:ext cx="10972800" cy="2074242"/>
          </a:xfrm>
          <a:prstGeom prst="rect">
            <a:avLst/>
          </a:prstGeom>
        </p:spPr>
        <p:txBody>
          <a:bodyPr vert="horz" lIns="91440" tIns="45720" rIns="91440" bIns="45720" rtlCol="0" anchor="b" anchorCtr="0">
            <a:normAutofit/>
          </a:bodyPr>
          <a:lstStyle/>
          <a:p>
            <a:r>
              <a:rPr lang="sv-SE" dirty="0"/>
              <a:t>Klicka här</a:t>
            </a:r>
          </a:p>
        </p:txBody>
      </p:sp>
      <p:sp>
        <p:nvSpPr>
          <p:cNvPr id="3" name="Platshållare för text 2"/>
          <p:cNvSpPr>
            <a:spLocks noGrp="1"/>
          </p:cNvSpPr>
          <p:nvPr>
            <p:ph type="body" idx="1"/>
          </p:nvPr>
        </p:nvSpPr>
        <p:spPr>
          <a:xfrm>
            <a:off x="609600" y="2420891"/>
            <a:ext cx="10972800" cy="3705275"/>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2255573" y="6356353"/>
            <a:ext cx="1257280" cy="365125"/>
          </a:xfrm>
          <a:prstGeom prst="rect">
            <a:avLst/>
          </a:prstGeom>
        </p:spPr>
        <p:txBody>
          <a:bodyPr vert="horz" lIns="91440" tIns="45720" rIns="91440" bIns="45720" rtlCol="0" anchor="ctr"/>
          <a:lstStyle>
            <a:lvl1pPr algn="r">
              <a:defRPr sz="750">
                <a:solidFill>
                  <a:schemeClr val="tx1"/>
                </a:solidFill>
              </a:defRPr>
            </a:lvl1pPr>
          </a:lstStyle>
          <a:p>
            <a:fld id="{DBFFBD8D-9BFA-4F60-A8D8-8435518A079E}" type="datetimeFigureOut">
              <a:rPr lang="sv-SE" smtClean="0"/>
              <a:pPr/>
              <a:t>2024-04-25</a:t>
            </a:fld>
            <a:endParaRPr lang="sv-SE" dirty="0"/>
          </a:p>
        </p:txBody>
      </p:sp>
      <p:sp>
        <p:nvSpPr>
          <p:cNvPr id="5" name="Platshållare för sidfot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750">
                <a:solidFill>
                  <a:schemeClr val="tx1"/>
                </a:solidFill>
              </a:defRPr>
            </a:lvl1pPr>
          </a:lstStyle>
          <a:p>
            <a:endParaRPr lang="sv-SE"/>
          </a:p>
        </p:txBody>
      </p:sp>
      <p:sp>
        <p:nvSpPr>
          <p:cNvPr id="6" name="Platshållare för bildnumm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750">
                <a:solidFill>
                  <a:schemeClr val="tx1"/>
                </a:solidFill>
              </a:defRPr>
            </a:lvl1pPr>
          </a:lstStyle>
          <a:p>
            <a:fld id="{466AD090-D8EE-4C8B-A255-237751F3B32F}" type="slidenum">
              <a:rPr lang="sv-SE" smtClean="0"/>
              <a:pPr/>
              <a:t>‹#›</a:t>
            </a:fld>
            <a:endParaRPr lang="sv-SE"/>
          </a:p>
        </p:txBody>
      </p:sp>
    </p:spTree>
    <p:extLst>
      <p:ext uri="{BB962C8B-B14F-4D97-AF65-F5344CB8AC3E}">
        <p14:creationId xmlns:p14="http://schemas.microsoft.com/office/powerpoint/2010/main" val="1857365446"/>
      </p:ext>
    </p:extLst>
  </p:cSld>
  <p:clrMap bg1="lt1" tx1="dk1" bg2="lt2" tx2="dk2" accent1="accent1" accent2="accent2" accent3="accent3" accent4="accent4" accent5="accent5" accent6="accent6" hlink="hlink" folHlink="folHlink"/>
  <p:sldLayoutIdLst>
    <p:sldLayoutId id="2147483679" r:id="rId1"/>
    <p:sldLayoutId id="2147483664" r:id="rId2"/>
    <p:sldLayoutId id="2147483652" r:id="rId3"/>
    <p:sldLayoutId id="2147483653" r:id="rId4"/>
    <p:sldLayoutId id="2147483661" r:id="rId5"/>
    <p:sldLayoutId id="2147483680" r:id="rId6"/>
    <p:sldLayoutId id="2147483678" r:id="rId7"/>
    <p:sldLayoutId id="2147483674" r:id="rId8"/>
    <p:sldLayoutId id="2147483671" r:id="rId9"/>
    <p:sldLayoutId id="2147483666" r:id="rId10"/>
    <p:sldLayoutId id="2147483667" r:id="rId11"/>
    <p:sldLayoutId id="2147483669" r:id="rId12"/>
  </p:sldLayoutIdLst>
  <p:txStyles>
    <p:titleStyle>
      <a:lvl1pPr algn="l" defTabSz="685800" rtl="0" eaLnBrk="1" latinLnBrk="0" hangingPunct="1">
        <a:lnSpc>
          <a:spcPts val="4725"/>
        </a:lnSpc>
        <a:spcBef>
          <a:spcPct val="0"/>
        </a:spcBef>
        <a:buNone/>
        <a:defRPr sz="4500" b="1" i="0" kern="1200" cap="all" baseline="0">
          <a:solidFill>
            <a:schemeClr val="tx1"/>
          </a:solidFill>
          <a:latin typeface="+mj-lt"/>
          <a:ea typeface="+mj-ea"/>
          <a:cs typeface="+mj-cs"/>
        </a:defRPr>
      </a:lvl1pPr>
    </p:titleStyle>
    <p:bodyStyle>
      <a:lvl1pPr marL="136922" indent="-136922" algn="l" defTabSz="685800" rtl="0" eaLnBrk="1" latinLnBrk="0" hangingPunct="1">
        <a:spcBef>
          <a:spcPct val="20000"/>
        </a:spcBef>
        <a:buFont typeface="Arial" panose="020B0604020202020204" pitchFamily="34" charset="0"/>
        <a:buChar char="•"/>
        <a:defRPr sz="2400" b="1" kern="1200">
          <a:solidFill>
            <a:schemeClr val="tx1"/>
          </a:solidFill>
          <a:latin typeface="+mn-lt"/>
          <a:ea typeface="+mn-ea"/>
          <a:cs typeface="+mn-cs"/>
        </a:defRPr>
      </a:lvl1pPr>
      <a:lvl2pPr marL="339329" indent="-202406" algn="l" defTabSz="685800" rtl="0" eaLnBrk="1" latinLnBrk="0" hangingPunct="1">
        <a:spcBef>
          <a:spcPct val="20000"/>
        </a:spcBef>
        <a:buFont typeface="Arial" panose="020B0604020202020204" pitchFamily="34" charset="0"/>
        <a:buChar char="–"/>
        <a:defRPr sz="2100" b="1" kern="1200">
          <a:solidFill>
            <a:schemeClr val="tx1"/>
          </a:solidFill>
          <a:latin typeface="+mn-lt"/>
          <a:ea typeface="+mn-ea"/>
          <a:cs typeface="+mn-cs"/>
        </a:defRPr>
      </a:lvl2pPr>
      <a:lvl3pPr marL="467916" indent="-128588" algn="l" defTabSz="685800" rtl="0" eaLnBrk="1" latinLnBrk="0" hangingPunct="1">
        <a:spcBef>
          <a:spcPct val="20000"/>
        </a:spcBef>
        <a:buFont typeface="Arial" panose="020B0604020202020204" pitchFamily="34" charset="0"/>
        <a:buChar char="•"/>
        <a:defRPr sz="1800" b="1" kern="1200">
          <a:solidFill>
            <a:schemeClr val="tx1"/>
          </a:solidFill>
          <a:latin typeface="+mn-lt"/>
          <a:ea typeface="+mn-ea"/>
          <a:cs typeface="+mn-cs"/>
        </a:defRPr>
      </a:lvl3pPr>
      <a:lvl4pPr marL="669131" indent="-201216" algn="l" defTabSz="685800" rtl="0" eaLnBrk="1" latinLnBrk="0" hangingPunct="1">
        <a:spcBef>
          <a:spcPct val="20000"/>
        </a:spcBef>
        <a:buFont typeface="Arial" panose="020B0604020202020204" pitchFamily="34" charset="0"/>
        <a:buChar char="–"/>
        <a:defRPr sz="1500" b="1" kern="1200">
          <a:solidFill>
            <a:schemeClr val="tx1"/>
          </a:solidFill>
          <a:latin typeface="+mn-lt"/>
          <a:ea typeface="+mn-ea"/>
          <a:cs typeface="+mn-cs"/>
        </a:defRPr>
      </a:lvl4pPr>
      <a:lvl5pPr marL="807244" indent="-138113" algn="l" defTabSz="685800" rtl="0" eaLnBrk="1" latinLnBrk="0" hangingPunct="1">
        <a:spcBef>
          <a:spcPct val="20000"/>
        </a:spcBef>
        <a:buFont typeface="Arial" panose="020B0604020202020204" pitchFamily="34" charset="0"/>
        <a:buChar char="•"/>
        <a:defRPr sz="1500" b="1"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EB11475E-7E15-D40F-073E-8A39ED21D3D1}"/>
              </a:ext>
            </a:extLst>
          </p:cNvPr>
          <p:cNvSpPr>
            <a:spLocks noGrp="1"/>
          </p:cNvSpPr>
          <p:nvPr>
            <p:ph type="title"/>
          </p:nvPr>
        </p:nvSpPr>
        <p:spPr>
          <a:xfrm>
            <a:off x="2092660" y="548680"/>
            <a:ext cx="8006680" cy="4450506"/>
          </a:xfrm>
        </p:spPr>
        <p:txBody>
          <a:bodyPr>
            <a:normAutofit/>
          </a:bodyPr>
          <a:lstStyle/>
          <a:p>
            <a:pPr algn="ctr"/>
            <a:r>
              <a:rPr lang="sv-SE" sz="3200" dirty="0"/>
              <a:t>”Med handgjort skapande och bildning som grund arbeta för ökad kunskap </a:t>
            </a:r>
            <a:br>
              <a:rPr lang="sv-SE" sz="3200" dirty="0"/>
            </a:br>
            <a:r>
              <a:rPr lang="sv-SE" sz="3200" dirty="0"/>
              <a:t>och ökat intresse, samt skapa opinion för Hemslöjdens frågor.” </a:t>
            </a:r>
          </a:p>
        </p:txBody>
      </p:sp>
    </p:spTree>
    <p:extLst>
      <p:ext uri="{BB962C8B-B14F-4D97-AF65-F5344CB8AC3E}">
        <p14:creationId xmlns:p14="http://schemas.microsoft.com/office/powerpoint/2010/main" val="42360226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589B079-013A-4B93-16A3-065144315727}"/>
              </a:ext>
            </a:extLst>
          </p:cNvPr>
          <p:cNvSpPr>
            <a:spLocks noGrp="1"/>
          </p:cNvSpPr>
          <p:nvPr>
            <p:ph type="title"/>
          </p:nvPr>
        </p:nvSpPr>
        <p:spPr>
          <a:xfrm>
            <a:off x="609600" y="730986"/>
            <a:ext cx="10972800" cy="1219671"/>
          </a:xfrm>
        </p:spPr>
        <p:txBody>
          <a:bodyPr>
            <a:normAutofit/>
          </a:bodyPr>
          <a:lstStyle/>
          <a:p>
            <a:pPr>
              <a:lnSpc>
                <a:spcPct val="100000"/>
              </a:lnSpc>
            </a:pPr>
            <a:r>
              <a:rPr lang="sv-SE" sz="3200" dirty="0"/>
              <a:t>Antal aktivitetstillfällen </a:t>
            </a:r>
            <a:br>
              <a:rPr lang="sv-SE" sz="3200" dirty="0"/>
            </a:br>
            <a:r>
              <a:rPr lang="sv-SE" sz="3200" dirty="0"/>
              <a:t>och deltagare våren 2023</a:t>
            </a:r>
          </a:p>
        </p:txBody>
      </p:sp>
      <p:graphicFrame>
        <p:nvGraphicFramePr>
          <p:cNvPr id="7" name="Platshållare för innehåll 6">
            <a:extLst>
              <a:ext uri="{FF2B5EF4-FFF2-40B4-BE49-F238E27FC236}">
                <a16:creationId xmlns:a16="http://schemas.microsoft.com/office/drawing/2014/main" id="{3FF12AAD-50A4-0C83-5FD5-E6C1C330EE7D}"/>
              </a:ext>
            </a:extLst>
          </p:cNvPr>
          <p:cNvGraphicFramePr>
            <a:graphicFrameLocks noGrp="1"/>
          </p:cNvGraphicFramePr>
          <p:nvPr>
            <p:ph sz="half" idx="1"/>
            <p:extLst>
              <p:ext uri="{D42A27DB-BD31-4B8C-83A1-F6EECF244321}">
                <p14:modId xmlns:p14="http://schemas.microsoft.com/office/powerpoint/2010/main" val="3239991626"/>
              </p:ext>
            </p:extLst>
          </p:nvPr>
        </p:nvGraphicFramePr>
        <p:xfrm>
          <a:off x="609601" y="2060848"/>
          <a:ext cx="5384800" cy="3705225"/>
        </p:xfrm>
        <a:graphic>
          <a:graphicData uri="http://schemas.openxmlformats.org/drawingml/2006/chart">
            <c:chart xmlns:c="http://schemas.openxmlformats.org/drawingml/2006/chart" xmlns:r="http://schemas.openxmlformats.org/officeDocument/2006/relationships" r:id="rId3"/>
          </a:graphicData>
        </a:graphic>
      </p:graphicFrame>
      <p:sp>
        <p:nvSpPr>
          <p:cNvPr id="4" name="Platshållare för innehåll 3">
            <a:extLst>
              <a:ext uri="{FF2B5EF4-FFF2-40B4-BE49-F238E27FC236}">
                <a16:creationId xmlns:a16="http://schemas.microsoft.com/office/drawing/2014/main" id="{4AFB36D2-2ADE-6C10-703C-3767724C1E20}"/>
              </a:ext>
            </a:extLst>
          </p:cNvPr>
          <p:cNvSpPr>
            <a:spLocks noGrp="1"/>
          </p:cNvSpPr>
          <p:nvPr>
            <p:ph sz="half" idx="2"/>
          </p:nvPr>
        </p:nvSpPr>
        <p:spPr/>
        <p:txBody>
          <a:bodyPr>
            <a:normAutofit/>
          </a:bodyPr>
          <a:lstStyle/>
          <a:p>
            <a:pPr marL="0" indent="0">
              <a:buNone/>
            </a:pPr>
            <a:r>
              <a:rPr lang="sv-SE" sz="1800" dirty="0"/>
              <a:t>Antal aktivitetstillfällen/vecka:</a:t>
            </a:r>
          </a:p>
          <a:p>
            <a:r>
              <a:rPr lang="sv-SE" sz="1800" b="0" dirty="0"/>
              <a:t>Öppna slöjdträffar: 36</a:t>
            </a:r>
          </a:p>
          <a:p>
            <a:r>
              <a:rPr lang="sv-SE" sz="1800" b="0" dirty="0"/>
              <a:t>Kurstillfällen: 28</a:t>
            </a:r>
          </a:p>
          <a:p>
            <a:r>
              <a:rPr lang="sv-SE" sz="1800" b="0" dirty="0"/>
              <a:t>Öppna event: 3</a:t>
            </a:r>
          </a:p>
          <a:p>
            <a:r>
              <a:rPr lang="sv-SE" sz="1800" b="0" dirty="0"/>
              <a:t>Föreläsningar: 3</a:t>
            </a:r>
          </a:p>
          <a:p>
            <a:r>
              <a:rPr lang="sv-SE" sz="1800" b="0" dirty="0"/>
              <a:t>Utställningar: 2</a:t>
            </a:r>
          </a:p>
          <a:p>
            <a:endParaRPr lang="sv-SE" sz="1800" dirty="0"/>
          </a:p>
          <a:p>
            <a:pPr marL="0" indent="0">
              <a:buNone/>
            </a:pPr>
            <a:r>
              <a:rPr lang="sv-SE" sz="1800" dirty="0"/>
              <a:t>Totalt 2 000 deltagare/vecka vid dessa aktiviteter</a:t>
            </a:r>
          </a:p>
          <a:p>
            <a:pPr marL="0" indent="0">
              <a:buNone/>
            </a:pPr>
            <a:endParaRPr lang="sv-SE" sz="1800" dirty="0"/>
          </a:p>
        </p:txBody>
      </p:sp>
    </p:spTree>
    <p:extLst>
      <p:ext uri="{BB962C8B-B14F-4D97-AF65-F5344CB8AC3E}">
        <p14:creationId xmlns:p14="http://schemas.microsoft.com/office/powerpoint/2010/main" val="31593375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 1">
            <a:extLst>
              <a:ext uri="{FF2B5EF4-FFF2-40B4-BE49-F238E27FC236}">
                <a16:creationId xmlns:a16="http://schemas.microsoft.com/office/drawing/2014/main" id="{366975BD-F3D7-5360-C644-BDE57A6E5CA8}"/>
              </a:ext>
            </a:extLst>
          </p:cNvPr>
          <p:cNvSpPr>
            <a:spLocks noGrp="1"/>
          </p:cNvSpPr>
          <p:nvPr>
            <p:ph type="pic" sz="quarter" idx="13"/>
          </p:nvPr>
        </p:nvSpPr>
        <p:spPr/>
        <p:txBody>
          <a:bodyPr/>
          <a:lstStyle/>
          <a:p>
            <a:endParaRPr lang="sv-SE"/>
          </a:p>
        </p:txBody>
      </p:sp>
      <p:sp>
        <p:nvSpPr>
          <p:cNvPr id="3" name="Rubrik 2">
            <a:extLst>
              <a:ext uri="{FF2B5EF4-FFF2-40B4-BE49-F238E27FC236}">
                <a16:creationId xmlns:a16="http://schemas.microsoft.com/office/drawing/2014/main" id="{15868FF3-39B1-D1A6-296D-8B7141AED2DC}"/>
              </a:ext>
            </a:extLst>
          </p:cNvPr>
          <p:cNvSpPr>
            <a:spLocks noGrp="1"/>
          </p:cNvSpPr>
          <p:nvPr>
            <p:ph type="title"/>
          </p:nvPr>
        </p:nvSpPr>
        <p:spPr>
          <a:xfrm>
            <a:off x="609600" y="620688"/>
            <a:ext cx="10972800" cy="1296144"/>
          </a:xfrm>
        </p:spPr>
        <p:txBody>
          <a:bodyPr>
            <a:normAutofit/>
          </a:bodyPr>
          <a:lstStyle/>
          <a:p>
            <a:pPr>
              <a:lnSpc>
                <a:spcPct val="100000"/>
              </a:lnSpc>
            </a:pPr>
            <a:r>
              <a:rPr lang="sv-SE" sz="3200" dirty="0"/>
              <a:t>Vad gör </a:t>
            </a:r>
            <a:r>
              <a:rPr lang="sv-SE" sz="3200" dirty="0">
                <a:highlight>
                  <a:srgbClr val="FFFF00"/>
                </a:highlight>
              </a:rPr>
              <a:t>XXXX</a:t>
            </a:r>
            <a:r>
              <a:rPr lang="sv-SE" sz="3200" dirty="0"/>
              <a:t>?</a:t>
            </a:r>
            <a:br>
              <a:rPr lang="sv-SE" sz="3200" dirty="0"/>
            </a:br>
            <a:r>
              <a:rPr lang="sv-SE" sz="2200" dirty="0">
                <a:highlight>
                  <a:srgbClr val="FFFF00"/>
                </a:highlight>
              </a:rPr>
              <a:t>ta exempel ur er senaste verksamhetsberättelse och vad ni har på gång för kommande år</a:t>
            </a:r>
            <a:endParaRPr lang="sv-SE" sz="2200" dirty="0"/>
          </a:p>
        </p:txBody>
      </p:sp>
      <p:sp>
        <p:nvSpPr>
          <p:cNvPr id="4" name="Platshållare för innehåll 3">
            <a:extLst>
              <a:ext uri="{FF2B5EF4-FFF2-40B4-BE49-F238E27FC236}">
                <a16:creationId xmlns:a16="http://schemas.microsoft.com/office/drawing/2014/main" id="{8B1F7266-1984-CDF0-A22D-7F59CE22FC0A}"/>
              </a:ext>
            </a:extLst>
          </p:cNvPr>
          <p:cNvSpPr>
            <a:spLocks noGrp="1"/>
          </p:cNvSpPr>
          <p:nvPr>
            <p:ph sz="half" idx="1"/>
          </p:nvPr>
        </p:nvSpPr>
        <p:spPr/>
        <p:txBody>
          <a:bodyPr>
            <a:normAutofit/>
          </a:bodyPr>
          <a:lstStyle/>
          <a:p>
            <a:r>
              <a:rPr lang="sv-SE" dirty="0"/>
              <a:t>Nämn både särskilda projekt och ordinarie löpande verksamhet </a:t>
            </a:r>
          </a:p>
          <a:p>
            <a:r>
              <a:rPr lang="sv-SE" dirty="0"/>
              <a:t>Lyft gärna det som ni vet är prioriterat utifrån kommunens/regionens styrdokument, t.ex. kulturplanerna</a:t>
            </a:r>
          </a:p>
          <a:p>
            <a:pPr marL="0" indent="0">
              <a:buNone/>
            </a:pPr>
            <a:endParaRPr lang="sv-SE" dirty="0"/>
          </a:p>
          <a:p>
            <a:endParaRPr lang="sv-SE" dirty="0"/>
          </a:p>
          <a:p>
            <a:endParaRPr lang="sv-SE" dirty="0"/>
          </a:p>
        </p:txBody>
      </p:sp>
    </p:spTree>
    <p:extLst>
      <p:ext uri="{BB962C8B-B14F-4D97-AF65-F5344CB8AC3E}">
        <p14:creationId xmlns:p14="http://schemas.microsoft.com/office/powerpoint/2010/main" val="11633198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48C974D3-6D0D-6427-3BA8-C579BB725225}"/>
              </a:ext>
            </a:extLst>
          </p:cNvPr>
          <p:cNvSpPr>
            <a:spLocks noGrp="1"/>
          </p:cNvSpPr>
          <p:nvPr>
            <p:ph type="title"/>
          </p:nvPr>
        </p:nvSpPr>
        <p:spPr>
          <a:xfrm>
            <a:off x="609600" y="342181"/>
            <a:ext cx="10972800" cy="1214611"/>
          </a:xfrm>
        </p:spPr>
        <p:txBody>
          <a:bodyPr>
            <a:normAutofit/>
          </a:bodyPr>
          <a:lstStyle/>
          <a:p>
            <a:r>
              <a:rPr lang="sv-SE" sz="3200" dirty="0"/>
              <a:t>Vad önskar Hemslöjden?</a:t>
            </a:r>
          </a:p>
        </p:txBody>
      </p:sp>
      <p:sp>
        <p:nvSpPr>
          <p:cNvPr id="5" name="Platshållare för innehåll 4">
            <a:extLst>
              <a:ext uri="{FF2B5EF4-FFF2-40B4-BE49-F238E27FC236}">
                <a16:creationId xmlns:a16="http://schemas.microsoft.com/office/drawing/2014/main" id="{A0B8A80F-6F25-C68C-573A-042A19258D16}"/>
              </a:ext>
            </a:extLst>
          </p:cNvPr>
          <p:cNvSpPr>
            <a:spLocks noGrp="1"/>
          </p:cNvSpPr>
          <p:nvPr>
            <p:ph sz="half" idx="1"/>
          </p:nvPr>
        </p:nvSpPr>
        <p:spPr>
          <a:xfrm>
            <a:off x="609600" y="1844825"/>
            <a:ext cx="10814992" cy="4281342"/>
          </a:xfrm>
        </p:spPr>
        <p:txBody>
          <a:bodyPr>
            <a:normAutofit/>
          </a:bodyPr>
          <a:lstStyle/>
          <a:p>
            <a:r>
              <a:rPr lang="sv-SE" sz="1700" dirty="0"/>
              <a:t>Mer pengar och mer stöd till hela slöjdområdet och begreppen ”slöjd” och ”hemslöjd” ska värnas och stärkas.  </a:t>
            </a:r>
          </a:p>
          <a:p>
            <a:r>
              <a:rPr lang="sv-SE" sz="1700" b="1" dirty="0"/>
              <a:t>Bättre stöd, mer synliggörande och mer samarbete för att främja slöjden från ansvarig myndighet, riksdag, departement, regioner och kommuner.</a:t>
            </a:r>
            <a:endParaRPr lang="sv-SE" sz="1700" dirty="0"/>
          </a:p>
          <a:p>
            <a:r>
              <a:rPr lang="sv-SE" sz="1700" dirty="0"/>
              <a:t>Ökat organisationsbidrag till SHR eftersom det långsiktigt främjar slöjden och innebär stöd för:</a:t>
            </a:r>
          </a:p>
          <a:p>
            <a:pPr marL="0" indent="0">
              <a:lnSpc>
                <a:spcPct val="150000"/>
              </a:lnSpc>
              <a:buNone/>
            </a:pPr>
            <a:r>
              <a:rPr lang="sv-SE" sz="1700" b="0" dirty="0"/>
              <a:t>	- civilsamhället och ideellt arbetande krafter i hela landet</a:t>
            </a:r>
          </a:p>
          <a:p>
            <a:pPr marL="0" indent="0">
              <a:buNone/>
            </a:pPr>
            <a:r>
              <a:rPr lang="sv-SE" sz="1700" b="0" dirty="0"/>
              <a:t>	- hälsa, hållbarhet och miljö</a:t>
            </a:r>
          </a:p>
          <a:p>
            <a:pPr marL="0" indent="0">
              <a:buNone/>
            </a:pPr>
            <a:r>
              <a:rPr lang="sv-SE" sz="1700" b="0" dirty="0"/>
              <a:t>	- verksamhet för alla åldrar, inte minst barn och unga</a:t>
            </a:r>
          </a:p>
          <a:p>
            <a:pPr marL="0" indent="0">
              <a:buNone/>
            </a:pPr>
            <a:r>
              <a:rPr lang="sv-SE" sz="1700" b="0" dirty="0"/>
              <a:t>	- stort och växande intresse för slöjd, kulturarvet och dess utveckling</a:t>
            </a:r>
          </a:p>
          <a:p>
            <a:pPr marL="0" indent="0">
              <a:buNone/>
            </a:pPr>
            <a:r>
              <a:rPr lang="sv-SE" sz="1700" b="0" dirty="0"/>
              <a:t>	- dels dagens slöjdare och dels gör det möjligt för nya att växa fram</a:t>
            </a:r>
          </a:p>
          <a:p>
            <a:pPr marL="0" indent="0">
              <a:buNone/>
            </a:pPr>
            <a:endParaRPr lang="sv-SE" sz="1700" dirty="0"/>
          </a:p>
          <a:p>
            <a:pPr marL="0" indent="0">
              <a:buNone/>
            </a:pPr>
            <a:endParaRPr lang="sv-SE" sz="1700" dirty="0"/>
          </a:p>
        </p:txBody>
      </p:sp>
    </p:spTree>
    <p:extLst>
      <p:ext uri="{BB962C8B-B14F-4D97-AF65-F5344CB8AC3E}">
        <p14:creationId xmlns:p14="http://schemas.microsoft.com/office/powerpoint/2010/main" val="3280558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48C974D3-6D0D-6427-3BA8-C579BB725225}"/>
              </a:ext>
            </a:extLst>
          </p:cNvPr>
          <p:cNvSpPr>
            <a:spLocks noGrp="1"/>
          </p:cNvSpPr>
          <p:nvPr>
            <p:ph type="title"/>
          </p:nvPr>
        </p:nvSpPr>
        <p:spPr>
          <a:xfrm>
            <a:off x="609600" y="2708920"/>
            <a:ext cx="10972800" cy="884673"/>
          </a:xfrm>
        </p:spPr>
        <p:txBody>
          <a:bodyPr>
            <a:normAutofit/>
          </a:bodyPr>
          <a:lstStyle/>
          <a:p>
            <a:pPr algn="ctr"/>
            <a:r>
              <a:rPr lang="sv-SE" dirty="0" err="1"/>
              <a:t>VaD</a:t>
            </a:r>
            <a:r>
              <a:rPr lang="sv-SE" dirty="0"/>
              <a:t> Kan vi göra?</a:t>
            </a:r>
          </a:p>
        </p:txBody>
      </p:sp>
    </p:spTree>
    <p:extLst>
      <p:ext uri="{BB962C8B-B14F-4D97-AF65-F5344CB8AC3E}">
        <p14:creationId xmlns:p14="http://schemas.microsoft.com/office/powerpoint/2010/main" val="35225344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5A72337-5E0D-4AE3-EE8C-DBA9F5DC7392}"/>
              </a:ext>
            </a:extLst>
          </p:cNvPr>
          <p:cNvSpPr>
            <a:spLocks noGrp="1"/>
          </p:cNvSpPr>
          <p:nvPr>
            <p:ph type="title"/>
          </p:nvPr>
        </p:nvSpPr>
        <p:spPr>
          <a:xfrm>
            <a:off x="4367808" y="1435159"/>
            <a:ext cx="3283260" cy="715615"/>
          </a:xfrm>
        </p:spPr>
        <p:txBody>
          <a:bodyPr/>
          <a:lstStyle/>
          <a:p>
            <a:r>
              <a:rPr lang="sv-SE" dirty="0" err="1"/>
              <a:t>KoNTAKT</a:t>
            </a:r>
            <a:endParaRPr lang="sv-SE" dirty="0"/>
          </a:p>
        </p:txBody>
      </p:sp>
      <p:sp>
        <p:nvSpPr>
          <p:cNvPr id="3" name="Platshållare för innehåll 2">
            <a:extLst>
              <a:ext uri="{FF2B5EF4-FFF2-40B4-BE49-F238E27FC236}">
                <a16:creationId xmlns:a16="http://schemas.microsoft.com/office/drawing/2014/main" id="{8E727452-71C6-51AF-DCCB-798129DD8793}"/>
              </a:ext>
            </a:extLst>
          </p:cNvPr>
          <p:cNvSpPr>
            <a:spLocks noGrp="1"/>
          </p:cNvSpPr>
          <p:nvPr>
            <p:ph sz="half" idx="1"/>
          </p:nvPr>
        </p:nvSpPr>
        <p:spPr>
          <a:xfrm>
            <a:off x="3317038" y="2150774"/>
            <a:ext cx="5384800" cy="3705225"/>
          </a:xfrm>
        </p:spPr>
        <p:txBody>
          <a:bodyPr>
            <a:normAutofit/>
          </a:bodyPr>
          <a:lstStyle/>
          <a:p>
            <a:pPr algn="ctr"/>
            <a:endParaRPr lang="sv-SE" dirty="0"/>
          </a:p>
          <a:p>
            <a:pPr marL="0" indent="0" algn="ctr">
              <a:buNone/>
            </a:pPr>
            <a:r>
              <a:rPr lang="sv-SE" dirty="0">
                <a:highlight>
                  <a:srgbClr val="FFFF00"/>
                </a:highlight>
              </a:rPr>
              <a:t>Namn och titel på den/de som är med på mötet från föreningen</a:t>
            </a:r>
          </a:p>
          <a:p>
            <a:pPr marL="0" indent="0" algn="ctr">
              <a:buNone/>
            </a:pPr>
            <a:r>
              <a:rPr lang="sv-SE" dirty="0">
                <a:highlight>
                  <a:srgbClr val="FFFF00"/>
                </a:highlight>
              </a:rPr>
              <a:t>Mejladress</a:t>
            </a:r>
          </a:p>
          <a:p>
            <a:pPr marL="0" indent="0" algn="ctr">
              <a:buNone/>
            </a:pPr>
            <a:r>
              <a:rPr lang="sv-SE" dirty="0">
                <a:highlight>
                  <a:srgbClr val="FFFF00"/>
                </a:highlight>
              </a:rPr>
              <a:t>Telefonnummer </a:t>
            </a:r>
          </a:p>
          <a:p>
            <a:pPr marL="0" indent="0" algn="ctr">
              <a:buNone/>
            </a:pPr>
            <a:endParaRPr lang="sv-SE" dirty="0">
              <a:highlight>
                <a:srgbClr val="FFFF00"/>
              </a:highlight>
            </a:endParaRPr>
          </a:p>
          <a:p>
            <a:pPr marL="0" indent="0" algn="ctr">
              <a:buNone/>
            </a:pPr>
            <a:r>
              <a:rPr lang="sv-SE" dirty="0">
                <a:highlight>
                  <a:srgbClr val="FFFF00"/>
                </a:highlight>
              </a:rPr>
              <a:t>Länk till er hemsida, Facebook, </a:t>
            </a:r>
            <a:r>
              <a:rPr lang="sv-SE" dirty="0" err="1">
                <a:highlight>
                  <a:srgbClr val="FFFF00"/>
                </a:highlight>
              </a:rPr>
              <a:t>Instagram</a:t>
            </a:r>
            <a:endParaRPr lang="sv-SE" dirty="0">
              <a:highlight>
                <a:srgbClr val="FFFF00"/>
              </a:highlight>
            </a:endParaRPr>
          </a:p>
          <a:p>
            <a:pPr algn="ctr"/>
            <a:endParaRPr lang="sv-SE" dirty="0"/>
          </a:p>
          <a:p>
            <a:pPr algn="ctr"/>
            <a:endParaRPr lang="sv-SE" dirty="0"/>
          </a:p>
          <a:p>
            <a:pPr algn="ctr"/>
            <a:endParaRPr lang="sv-SE" dirty="0"/>
          </a:p>
        </p:txBody>
      </p:sp>
    </p:spTree>
    <p:extLst>
      <p:ext uri="{BB962C8B-B14F-4D97-AF65-F5344CB8AC3E}">
        <p14:creationId xmlns:p14="http://schemas.microsoft.com/office/powerpoint/2010/main" val="40405929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A2D4D59A-B626-D6A5-FF98-9030B75C2684}"/>
              </a:ext>
            </a:extLst>
          </p:cNvPr>
          <p:cNvSpPr>
            <a:spLocks noGrp="1"/>
          </p:cNvSpPr>
          <p:nvPr>
            <p:ph type="title"/>
          </p:nvPr>
        </p:nvSpPr>
        <p:spPr>
          <a:xfrm>
            <a:off x="609600" y="731834"/>
            <a:ext cx="10972800" cy="1296144"/>
          </a:xfrm>
        </p:spPr>
        <p:txBody>
          <a:bodyPr>
            <a:normAutofit/>
          </a:bodyPr>
          <a:lstStyle/>
          <a:p>
            <a:pPr>
              <a:lnSpc>
                <a:spcPct val="100000"/>
              </a:lnSpc>
            </a:pPr>
            <a:r>
              <a:rPr lang="sv-SE" sz="3200" dirty="0"/>
              <a:t>Svenska Hemslöjdsföreningarnas Riksförbund (SHR)</a:t>
            </a:r>
          </a:p>
        </p:txBody>
      </p:sp>
      <p:sp>
        <p:nvSpPr>
          <p:cNvPr id="4" name="Platshållare för innehåll 3">
            <a:extLst>
              <a:ext uri="{FF2B5EF4-FFF2-40B4-BE49-F238E27FC236}">
                <a16:creationId xmlns:a16="http://schemas.microsoft.com/office/drawing/2014/main" id="{EF687980-E0D2-97E0-4597-D95914664501}"/>
              </a:ext>
            </a:extLst>
          </p:cNvPr>
          <p:cNvSpPr>
            <a:spLocks noGrp="1"/>
          </p:cNvSpPr>
          <p:nvPr>
            <p:ph sz="half" idx="1"/>
          </p:nvPr>
        </p:nvSpPr>
        <p:spPr>
          <a:xfrm>
            <a:off x="609600" y="2420941"/>
            <a:ext cx="5486400" cy="3705225"/>
          </a:xfrm>
        </p:spPr>
        <p:txBody>
          <a:bodyPr>
            <a:normAutofit/>
          </a:bodyPr>
          <a:lstStyle/>
          <a:p>
            <a:r>
              <a:rPr lang="sv-SE" sz="1700" dirty="0"/>
              <a:t>Ideell organisation med stor expertkompetens</a:t>
            </a:r>
          </a:p>
          <a:p>
            <a:r>
              <a:rPr lang="sv-SE" sz="1700" dirty="0"/>
              <a:t>Ett 90-tal medlemsföreningar i hela landet</a:t>
            </a:r>
          </a:p>
          <a:p>
            <a:r>
              <a:rPr lang="sv-SE" sz="1700" dirty="0"/>
              <a:t>Ungefär 14 000 enskilda medlemmar</a:t>
            </a:r>
          </a:p>
          <a:p>
            <a:r>
              <a:rPr lang="sv-SE" sz="1700" dirty="0"/>
              <a:t>Nästan 100 000 deltagare i aktiviteter</a:t>
            </a:r>
          </a:p>
          <a:p>
            <a:r>
              <a:rPr lang="sv-SE" sz="1700" dirty="0"/>
              <a:t>Ideellt arbete motsvarande 80-90 tjänster</a:t>
            </a:r>
          </a:p>
          <a:p>
            <a:r>
              <a:rPr lang="sv-SE" sz="1700" dirty="0"/>
              <a:t>Hemslöjden är en avgörande del av slöjdområdets nationella infrastruktur</a:t>
            </a:r>
          </a:p>
          <a:p>
            <a:r>
              <a:rPr lang="sv-SE" sz="1700" dirty="0"/>
              <a:t>En tredjedel av hemslöjdskonsulenterna är anställda av länshemslöjdsförbunden</a:t>
            </a:r>
          </a:p>
          <a:p>
            <a:r>
              <a:rPr lang="sv-SE" sz="1700" dirty="0"/>
              <a:t>Bidrar till de nationella kulturpolitiska målen</a:t>
            </a:r>
          </a:p>
          <a:p>
            <a:endParaRPr lang="sv-SE" sz="1700" dirty="0"/>
          </a:p>
          <a:p>
            <a:endParaRPr lang="sv-SE" dirty="0"/>
          </a:p>
        </p:txBody>
      </p:sp>
      <p:pic>
        <p:nvPicPr>
          <p:cNvPr id="12" name="Platshållare för bild 11" descr="En bild som visar Barnkonst, rita, illustration, design&#10;&#10;Automatiskt genererad beskrivning">
            <a:extLst>
              <a:ext uri="{FF2B5EF4-FFF2-40B4-BE49-F238E27FC236}">
                <a16:creationId xmlns:a16="http://schemas.microsoft.com/office/drawing/2014/main" id="{FA2A1907-477F-FC0B-F493-13FAA3DDC54D}"/>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6192015" y="2420938"/>
            <a:ext cx="4656513" cy="3240310"/>
          </a:xfrm>
        </p:spPr>
      </p:pic>
    </p:spTree>
    <p:extLst>
      <p:ext uri="{BB962C8B-B14F-4D97-AF65-F5344CB8AC3E}">
        <p14:creationId xmlns:p14="http://schemas.microsoft.com/office/powerpoint/2010/main" val="7637171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 1">
            <a:extLst>
              <a:ext uri="{FF2B5EF4-FFF2-40B4-BE49-F238E27FC236}">
                <a16:creationId xmlns:a16="http://schemas.microsoft.com/office/drawing/2014/main" id="{1B219E2F-A81C-6878-479F-D81B2B655767}"/>
              </a:ext>
            </a:extLst>
          </p:cNvPr>
          <p:cNvSpPr>
            <a:spLocks noGrp="1"/>
          </p:cNvSpPr>
          <p:nvPr>
            <p:ph type="pic" sz="quarter" idx="13"/>
          </p:nvPr>
        </p:nvSpPr>
        <p:spPr/>
        <p:txBody>
          <a:bodyPr/>
          <a:lstStyle/>
          <a:p>
            <a:endParaRPr lang="sv-SE"/>
          </a:p>
        </p:txBody>
      </p:sp>
      <p:sp>
        <p:nvSpPr>
          <p:cNvPr id="3" name="Rubrik 2">
            <a:extLst>
              <a:ext uri="{FF2B5EF4-FFF2-40B4-BE49-F238E27FC236}">
                <a16:creationId xmlns:a16="http://schemas.microsoft.com/office/drawing/2014/main" id="{45B5A9C5-1E17-D052-FD2A-698BE5D36CE6}"/>
              </a:ext>
            </a:extLst>
          </p:cNvPr>
          <p:cNvSpPr>
            <a:spLocks noGrp="1"/>
          </p:cNvSpPr>
          <p:nvPr>
            <p:ph type="title"/>
          </p:nvPr>
        </p:nvSpPr>
        <p:spPr>
          <a:xfrm>
            <a:off x="609600" y="1340768"/>
            <a:ext cx="10972800" cy="792088"/>
          </a:xfrm>
        </p:spPr>
        <p:txBody>
          <a:bodyPr>
            <a:normAutofit/>
          </a:bodyPr>
          <a:lstStyle/>
          <a:p>
            <a:r>
              <a:rPr lang="sv-SE" sz="3200" dirty="0">
                <a:highlight>
                  <a:srgbClr val="FFFF00"/>
                </a:highlight>
              </a:rPr>
              <a:t>Beskriv er själva</a:t>
            </a:r>
            <a:endParaRPr lang="sv-SE" sz="3200" dirty="0"/>
          </a:p>
        </p:txBody>
      </p:sp>
      <p:sp>
        <p:nvSpPr>
          <p:cNvPr id="4" name="Platshållare för innehåll 3">
            <a:extLst>
              <a:ext uri="{FF2B5EF4-FFF2-40B4-BE49-F238E27FC236}">
                <a16:creationId xmlns:a16="http://schemas.microsoft.com/office/drawing/2014/main" id="{5171C6F0-BD4A-BBF0-A789-D0C60EA50B16}"/>
              </a:ext>
            </a:extLst>
          </p:cNvPr>
          <p:cNvSpPr>
            <a:spLocks noGrp="1"/>
          </p:cNvSpPr>
          <p:nvPr>
            <p:ph sz="half" idx="1"/>
          </p:nvPr>
        </p:nvSpPr>
        <p:spPr/>
        <p:txBody>
          <a:bodyPr/>
          <a:lstStyle/>
          <a:p>
            <a:r>
              <a:rPr lang="sv-SE" dirty="0"/>
              <a:t>Tex. antal medlemmar, hur länge ni har funnits, antal aktiviteter</a:t>
            </a:r>
          </a:p>
          <a:p>
            <a:r>
              <a:rPr lang="sv-SE" dirty="0"/>
              <a:t>Lägg gärna till en bild från er verksamhet</a:t>
            </a:r>
          </a:p>
        </p:txBody>
      </p:sp>
    </p:spTree>
    <p:extLst>
      <p:ext uri="{BB962C8B-B14F-4D97-AF65-F5344CB8AC3E}">
        <p14:creationId xmlns:p14="http://schemas.microsoft.com/office/powerpoint/2010/main" val="34447974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48C974D3-6D0D-6427-3BA8-C579BB725225}"/>
              </a:ext>
            </a:extLst>
          </p:cNvPr>
          <p:cNvSpPr>
            <a:spLocks noGrp="1"/>
          </p:cNvSpPr>
          <p:nvPr>
            <p:ph type="title"/>
          </p:nvPr>
        </p:nvSpPr>
        <p:spPr>
          <a:xfrm>
            <a:off x="609600" y="1268759"/>
            <a:ext cx="10526960" cy="1584177"/>
          </a:xfrm>
        </p:spPr>
        <p:txBody>
          <a:bodyPr>
            <a:normAutofit fontScale="90000"/>
          </a:bodyPr>
          <a:lstStyle/>
          <a:p>
            <a:r>
              <a:rPr lang="sv-SE" sz="3600" b="1" dirty="0">
                <a:solidFill>
                  <a:srgbClr val="000000"/>
                </a:solidFill>
                <a:effectLst/>
                <a:latin typeface="Georgia" panose="02040502050405020303" pitchFamily="18" charset="0"/>
              </a:rPr>
              <a:t>CIVILSAMHÄLLET och hela landet</a:t>
            </a:r>
            <a:br>
              <a:rPr lang="sv-SE" b="1" dirty="0">
                <a:solidFill>
                  <a:srgbClr val="000000"/>
                </a:solidFill>
                <a:effectLst/>
                <a:latin typeface="Georgia" panose="02040502050405020303" pitchFamily="18" charset="0"/>
              </a:rPr>
            </a:br>
            <a:r>
              <a:rPr lang="sv-SE" sz="2400" b="1" dirty="0">
                <a:solidFill>
                  <a:srgbClr val="000000"/>
                </a:solidFill>
                <a:effectLst/>
                <a:latin typeface="Georgia" panose="02040502050405020303" pitchFamily="18" charset="0"/>
              </a:rPr>
              <a:t>enligt Myndigheter, experter och politiker </a:t>
            </a:r>
            <a:br>
              <a:rPr lang="sv-SE" dirty="0">
                <a:solidFill>
                  <a:srgbClr val="000000"/>
                </a:solidFill>
                <a:effectLst/>
                <a:latin typeface="Georgia" panose="02040502050405020303" pitchFamily="18" charset="0"/>
              </a:rPr>
            </a:br>
            <a:endParaRPr lang="sv-SE" dirty="0"/>
          </a:p>
        </p:txBody>
      </p:sp>
      <p:sp>
        <p:nvSpPr>
          <p:cNvPr id="5" name="Platshållare för innehåll 4">
            <a:extLst>
              <a:ext uri="{FF2B5EF4-FFF2-40B4-BE49-F238E27FC236}">
                <a16:creationId xmlns:a16="http://schemas.microsoft.com/office/drawing/2014/main" id="{A0B8A80F-6F25-C68C-573A-042A19258D16}"/>
              </a:ext>
            </a:extLst>
          </p:cNvPr>
          <p:cNvSpPr>
            <a:spLocks noGrp="1"/>
          </p:cNvSpPr>
          <p:nvPr>
            <p:ph sz="half" idx="1"/>
          </p:nvPr>
        </p:nvSpPr>
        <p:spPr>
          <a:xfrm>
            <a:off x="609600" y="2420941"/>
            <a:ext cx="4659449" cy="3705225"/>
          </a:xfrm>
        </p:spPr>
        <p:txBody>
          <a:bodyPr>
            <a:normAutofit/>
          </a:bodyPr>
          <a:lstStyle/>
          <a:p>
            <a:r>
              <a:rPr lang="sv-SE" sz="1700" b="1" dirty="0">
                <a:solidFill>
                  <a:srgbClr val="000000"/>
                </a:solidFill>
                <a:effectLst/>
                <a:latin typeface="Arial" panose="020B0604020202020204" pitchFamily="34" charset="0"/>
              </a:rPr>
              <a:t>”Föreningsdriven verksamhet är en viktig resurs” – Myndigheten för kulturanalys om </a:t>
            </a:r>
            <a:r>
              <a:rPr lang="sv-SE" sz="1700" b="1" dirty="0" err="1">
                <a:solidFill>
                  <a:srgbClr val="000000"/>
                </a:solidFill>
                <a:effectLst/>
                <a:latin typeface="Arial" panose="020B0604020202020204" pitchFamily="34" charset="0"/>
              </a:rPr>
              <a:t>bl</a:t>
            </a:r>
            <a:r>
              <a:rPr lang="sv-SE" sz="1700" b="1" dirty="0">
                <a:solidFill>
                  <a:srgbClr val="000000"/>
                </a:solidFill>
                <a:effectLst/>
                <a:latin typeface="Arial" panose="020B0604020202020204" pitchFamily="34" charset="0"/>
              </a:rPr>
              <a:t> a vikten av att finnas i hela landet</a:t>
            </a:r>
            <a:endParaRPr lang="sv-SE" sz="1700" dirty="0">
              <a:solidFill>
                <a:srgbClr val="000000"/>
              </a:solidFill>
              <a:effectLst/>
              <a:latin typeface="Arial" panose="020B0604020202020204" pitchFamily="34" charset="0"/>
            </a:endParaRPr>
          </a:p>
          <a:p>
            <a:r>
              <a:rPr lang="sv-SE" sz="1700" b="1" dirty="0">
                <a:solidFill>
                  <a:srgbClr val="000000"/>
                </a:solidFill>
                <a:effectLst/>
                <a:latin typeface="Arial" panose="020B0604020202020204" pitchFamily="34" charset="0"/>
              </a:rPr>
              <a:t>”Ideella kulturlivet med föreningsburen struktur i hela landet” – Ideell kulturanalys om </a:t>
            </a:r>
            <a:r>
              <a:rPr lang="sv-SE" sz="1700" b="1" dirty="0" err="1">
                <a:solidFill>
                  <a:srgbClr val="000000"/>
                </a:solidFill>
                <a:effectLst/>
                <a:latin typeface="Arial" panose="020B0604020202020204" pitchFamily="34" charset="0"/>
              </a:rPr>
              <a:t>bl</a:t>
            </a:r>
            <a:r>
              <a:rPr lang="sv-SE" sz="1700" b="1" dirty="0">
                <a:solidFill>
                  <a:srgbClr val="000000"/>
                </a:solidFill>
                <a:effectLst/>
                <a:latin typeface="Arial" panose="020B0604020202020204" pitchFamily="34" charset="0"/>
              </a:rPr>
              <a:t> a vikten av civilsamhället</a:t>
            </a:r>
            <a:endParaRPr lang="sv-SE" sz="1700" dirty="0">
              <a:solidFill>
                <a:srgbClr val="000000"/>
              </a:solidFill>
              <a:effectLst/>
              <a:latin typeface="Arial" panose="020B0604020202020204" pitchFamily="34" charset="0"/>
            </a:endParaRPr>
          </a:p>
          <a:p>
            <a:r>
              <a:rPr lang="sv-SE" sz="1700" b="1" dirty="0">
                <a:solidFill>
                  <a:srgbClr val="000000"/>
                </a:solidFill>
                <a:effectLst/>
                <a:latin typeface="Arial" panose="020B0604020202020204" pitchFamily="34" charset="0"/>
              </a:rPr>
              <a:t>”Det civila samhällets aktörer är viktiga delar av den svenska kulturella infrastrukturen” –ur Regeringens budgetproposition 2024</a:t>
            </a:r>
            <a:endParaRPr lang="sv-SE" sz="1700" b="1" dirty="0">
              <a:solidFill>
                <a:srgbClr val="000000"/>
              </a:solidFill>
              <a:latin typeface="Arial" panose="020B0604020202020204" pitchFamily="34" charset="0"/>
            </a:endParaRPr>
          </a:p>
          <a:p>
            <a:endParaRPr lang="sv-SE" sz="1700" dirty="0"/>
          </a:p>
          <a:p>
            <a:pPr>
              <a:buFontTx/>
              <a:buChar char="-"/>
            </a:pPr>
            <a:endParaRPr lang="sv-SE" sz="1700" dirty="0"/>
          </a:p>
          <a:p>
            <a:pPr marL="0" indent="0">
              <a:buNone/>
            </a:pPr>
            <a:endParaRPr lang="sv-SE" sz="1700" dirty="0"/>
          </a:p>
        </p:txBody>
      </p:sp>
      <p:sp>
        <p:nvSpPr>
          <p:cNvPr id="2" name="Platshållare för innehåll 4">
            <a:extLst>
              <a:ext uri="{FF2B5EF4-FFF2-40B4-BE49-F238E27FC236}">
                <a16:creationId xmlns:a16="http://schemas.microsoft.com/office/drawing/2014/main" id="{590BA8FE-BE52-BC02-5F92-DC078F3C13C7}"/>
              </a:ext>
            </a:extLst>
          </p:cNvPr>
          <p:cNvSpPr txBox="1">
            <a:spLocks/>
          </p:cNvSpPr>
          <p:nvPr/>
        </p:nvSpPr>
        <p:spPr>
          <a:xfrm>
            <a:off x="5973054" y="2420941"/>
            <a:ext cx="4659449" cy="3705225"/>
          </a:xfrm>
          <a:prstGeom prst="rect">
            <a:avLst/>
          </a:prstGeom>
        </p:spPr>
        <p:txBody>
          <a:bodyPr vert="horz" lIns="91440" tIns="45720" rIns="91440" bIns="45720" rtlCol="0">
            <a:normAutofit/>
          </a:bodyPr>
          <a:lstStyle>
            <a:lvl1pPr marL="136922" indent="-136922" algn="l" defTabSz="685800" rtl="0" eaLnBrk="1" latinLnBrk="0" hangingPunct="1">
              <a:spcBef>
                <a:spcPct val="20000"/>
              </a:spcBef>
              <a:buFont typeface="Arial" panose="020B0604020202020204" pitchFamily="34" charset="0"/>
              <a:buChar char="•"/>
              <a:defRPr sz="2100" b="1" kern="1200">
                <a:solidFill>
                  <a:schemeClr val="tx1"/>
                </a:solidFill>
                <a:latin typeface="+mn-lt"/>
                <a:ea typeface="+mn-ea"/>
                <a:cs typeface="+mn-cs"/>
              </a:defRPr>
            </a:lvl1pPr>
            <a:lvl2pPr marL="339329" indent="-202406" algn="l" defTabSz="685800" rtl="0" eaLnBrk="1" latinLnBrk="0" hangingPunct="1">
              <a:spcBef>
                <a:spcPct val="20000"/>
              </a:spcBef>
              <a:buFont typeface="Arial" panose="020B0604020202020204" pitchFamily="34" charset="0"/>
              <a:buChar char="–"/>
              <a:defRPr sz="1800" b="1" kern="1200">
                <a:solidFill>
                  <a:schemeClr val="tx1"/>
                </a:solidFill>
                <a:latin typeface="+mn-lt"/>
                <a:ea typeface="+mn-ea"/>
                <a:cs typeface="+mn-cs"/>
              </a:defRPr>
            </a:lvl2pPr>
            <a:lvl3pPr marL="467916" indent="-128588" algn="l" defTabSz="685800" rtl="0" eaLnBrk="1" latinLnBrk="0" hangingPunct="1">
              <a:spcBef>
                <a:spcPct val="20000"/>
              </a:spcBef>
              <a:buFont typeface="Arial" panose="020B0604020202020204" pitchFamily="34" charset="0"/>
              <a:buChar char="•"/>
              <a:defRPr sz="1500" b="1" kern="1200">
                <a:solidFill>
                  <a:schemeClr val="tx1"/>
                </a:solidFill>
                <a:latin typeface="+mn-lt"/>
                <a:ea typeface="+mn-ea"/>
                <a:cs typeface="+mn-cs"/>
              </a:defRPr>
            </a:lvl3pPr>
            <a:lvl4pPr marL="669131" indent="-201216" algn="l" defTabSz="685800" rtl="0" eaLnBrk="1" latinLnBrk="0" hangingPunct="1">
              <a:spcBef>
                <a:spcPct val="20000"/>
              </a:spcBef>
              <a:buFont typeface="Arial" panose="020B0604020202020204" pitchFamily="34" charset="0"/>
              <a:buChar char="–"/>
              <a:defRPr sz="1350" b="1" kern="1200">
                <a:solidFill>
                  <a:schemeClr val="tx1"/>
                </a:solidFill>
                <a:latin typeface="+mn-lt"/>
                <a:ea typeface="+mn-ea"/>
                <a:cs typeface="+mn-cs"/>
              </a:defRPr>
            </a:lvl4pPr>
            <a:lvl5pPr marL="807244" indent="-138113" algn="l" defTabSz="685800" rtl="0" eaLnBrk="1" latinLnBrk="0" hangingPunct="1">
              <a:spcBef>
                <a:spcPct val="20000"/>
              </a:spcBef>
              <a:buFont typeface="Arial" panose="020B0604020202020204" pitchFamily="34" charset="0"/>
              <a:buChar char="•"/>
              <a:defRPr sz="1350" b="1"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9pPr>
          </a:lstStyle>
          <a:p>
            <a:r>
              <a:rPr lang="sv-SE" sz="1700" b="1" dirty="0">
                <a:solidFill>
                  <a:srgbClr val="000000"/>
                </a:solidFill>
                <a:effectLst/>
                <a:latin typeface="Arial" panose="020B0604020202020204" pitchFamily="34" charset="0"/>
              </a:rPr>
              <a:t>Föreningsverksamheters betydelse liksom satsningar på civilsamhället, barn och unga –</a:t>
            </a:r>
            <a:r>
              <a:rPr lang="sv-SE" sz="1700" dirty="0">
                <a:solidFill>
                  <a:srgbClr val="000000"/>
                </a:solidFill>
                <a:latin typeface="Arial" panose="020B0604020202020204" pitchFamily="34" charset="0"/>
              </a:rPr>
              <a:t> </a:t>
            </a:r>
            <a:r>
              <a:rPr lang="sv-SE" sz="1700" b="1" dirty="0">
                <a:solidFill>
                  <a:srgbClr val="000000"/>
                </a:solidFill>
                <a:effectLst/>
                <a:latin typeface="Arial" panose="020B0604020202020204" pitchFamily="34" charset="0"/>
              </a:rPr>
              <a:t>den politiska oppositionen</a:t>
            </a:r>
            <a:endParaRPr lang="sv-SE" sz="1700" dirty="0">
              <a:solidFill>
                <a:srgbClr val="000000"/>
              </a:solidFill>
              <a:effectLst/>
              <a:latin typeface="Arial" panose="020B0604020202020204" pitchFamily="34" charset="0"/>
            </a:endParaRPr>
          </a:p>
          <a:p>
            <a:r>
              <a:rPr lang="sv-SE" sz="1700" b="1" dirty="0">
                <a:solidFill>
                  <a:srgbClr val="000000"/>
                </a:solidFill>
                <a:effectLst/>
                <a:latin typeface="Arial" panose="020B0604020202020204" pitchFamily="34" charset="0"/>
              </a:rPr>
              <a:t>”Starka kulturpolitiska skäl att överväga insatser som stärker förutsättningarna för det ideellt organiserade kulturlivet. Det civila samhället och dess organisationer bidrar ofta på detta avgörande sätt till inte minst breddat deltagande, liksom lokal förankring och konstnärlig variation” -Kultursamverkanutredningen</a:t>
            </a:r>
            <a:endParaRPr lang="sv-SE" sz="1700" dirty="0">
              <a:solidFill>
                <a:srgbClr val="000000"/>
              </a:solidFill>
              <a:effectLst/>
              <a:latin typeface="Arial" panose="020B0604020202020204" pitchFamily="34" charset="0"/>
            </a:endParaRPr>
          </a:p>
          <a:p>
            <a:pPr>
              <a:buFontTx/>
              <a:buChar char="-"/>
            </a:pPr>
            <a:endParaRPr lang="sv-SE" sz="1700" dirty="0"/>
          </a:p>
          <a:p>
            <a:pPr>
              <a:buFontTx/>
              <a:buChar char="-"/>
            </a:pPr>
            <a:endParaRPr lang="sv-SE" sz="1700" dirty="0"/>
          </a:p>
          <a:p>
            <a:pPr marL="0" indent="0">
              <a:buFont typeface="Arial" panose="020B0604020202020204" pitchFamily="34" charset="0"/>
              <a:buNone/>
            </a:pPr>
            <a:endParaRPr lang="sv-SE" sz="1700" dirty="0"/>
          </a:p>
          <a:p>
            <a:pPr>
              <a:buFontTx/>
              <a:buChar char="-"/>
            </a:pPr>
            <a:endParaRPr lang="sv-SE" sz="1700" dirty="0"/>
          </a:p>
          <a:p>
            <a:pPr marL="0" indent="0">
              <a:buFont typeface="Arial" panose="020B0604020202020204" pitchFamily="34" charset="0"/>
              <a:buNone/>
            </a:pPr>
            <a:endParaRPr lang="sv-SE" sz="1700" dirty="0"/>
          </a:p>
        </p:txBody>
      </p:sp>
    </p:spTree>
    <p:extLst>
      <p:ext uri="{BB962C8B-B14F-4D97-AF65-F5344CB8AC3E}">
        <p14:creationId xmlns:p14="http://schemas.microsoft.com/office/powerpoint/2010/main" val="2445685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166B4AF-512D-A429-95D6-C81380748D86}"/>
              </a:ext>
            </a:extLst>
          </p:cNvPr>
          <p:cNvSpPr>
            <a:spLocks noGrp="1"/>
          </p:cNvSpPr>
          <p:nvPr>
            <p:ph type="title"/>
          </p:nvPr>
        </p:nvSpPr>
        <p:spPr>
          <a:xfrm>
            <a:off x="609600" y="1052736"/>
            <a:ext cx="10972800" cy="715614"/>
          </a:xfrm>
        </p:spPr>
        <p:txBody>
          <a:bodyPr>
            <a:normAutofit/>
          </a:bodyPr>
          <a:lstStyle/>
          <a:p>
            <a:r>
              <a:rPr lang="sv-SE" sz="3200" dirty="0"/>
              <a:t>Men verkligheten är en annan…</a:t>
            </a:r>
          </a:p>
        </p:txBody>
      </p:sp>
      <p:sp>
        <p:nvSpPr>
          <p:cNvPr id="3" name="Platshållare för innehåll 2">
            <a:extLst>
              <a:ext uri="{FF2B5EF4-FFF2-40B4-BE49-F238E27FC236}">
                <a16:creationId xmlns:a16="http://schemas.microsoft.com/office/drawing/2014/main" id="{A184A11D-3984-3DA1-18A4-206500D47068}"/>
              </a:ext>
            </a:extLst>
          </p:cNvPr>
          <p:cNvSpPr>
            <a:spLocks noGrp="1"/>
          </p:cNvSpPr>
          <p:nvPr>
            <p:ph sz="half" idx="1"/>
          </p:nvPr>
        </p:nvSpPr>
        <p:spPr>
          <a:xfrm>
            <a:off x="609600" y="2060848"/>
            <a:ext cx="10972800" cy="3816371"/>
          </a:xfrm>
        </p:spPr>
        <p:txBody>
          <a:bodyPr>
            <a:normAutofit/>
          </a:bodyPr>
          <a:lstStyle/>
          <a:p>
            <a:r>
              <a:rPr lang="sv-SE" sz="1700" dirty="0">
                <a:solidFill>
                  <a:srgbClr val="000000"/>
                </a:solidFill>
                <a:latin typeface="Arial" panose="020B0604020202020204" pitchFamily="34" charset="0"/>
              </a:rPr>
              <a:t>Medelstilldelningen till kulturområdet hemslöjd är endast 0,6% 2021, detsamma som 2013 då kultursamverkanmodellen infördes (</a:t>
            </a:r>
            <a:r>
              <a:rPr lang="sv-SE" sz="1700" dirty="0" err="1">
                <a:solidFill>
                  <a:srgbClr val="000000"/>
                </a:solidFill>
                <a:latin typeface="Arial" panose="020B0604020202020204" pitchFamily="34" charset="0"/>
              </a:rPr>
              <a:t>enl</a:t>
            </a:r>
            <a:r>
              <a:rPr lang="sv-SE" sz="1700" dirty="0">
                <a:solidFill>
                  <a:srgbClr val="000000"/>
                </a:solidFill>
                <a:latin typeface="Arial" panose="020B0604020202020204" pitchFamily="34" charset="0"/>
              </a:rPr>
              <a:t> Kultursamverkanutredningen).</a:t>
            </a:r>
            <a:endParaRPr lang="sv-SE" sz="1700" b="1" dirty="0">
              <a:solidFill>
                <a:srgbClr val="000000"/>
              </a:solidFill>
              <a:effectLst/>
              <a:latin typeface="Arial" panose="020B0604020202020204" pitchFamily="34" charset="0"/>
            </a:endParaRPr>
          </a:p>
          <a:p>
            <a:r>
              <a:rPr lang="sv-SE" sz="1700" dirty="0">
                <a:solidFill>
                  <a:srgbClr val="000000"/>
                </a:solidFill>
                <a:latin typeface="Arial" panose="020B0604020202020204" pitchFamily="34" charset="0"/>
              </a:rPr>
              <a:t>Stödet till folkbildning, studieförbund </a:t>
            </a:r>
            <a:r>
              <a:rPr lang="sv-SE" sz="1700" dirty="0" err="1">
                <a:solidFill>
                  <a:srgbClr val="000000"/>
                </a:solidFill>
                <a:latin typeface="Arial" panose="020B0604020202020204" pitchFamily="34" charset="0"/>
              </a:rPr>
              <a:t>etc</a:t>
            </a:r>
            <a:r>
              <a:rPr lang="sv-SE" sz="1700" dirty="0">
                <a:solidFill>
                  <a:srgbClr val="000000"/>
                </a:solidFill>
                <a:latin typeface="Arial" panose="020B0604020202020204" pitchFamily="34" charset="0"/>
              </a:rPr>
              <a:t> minskar liksom antalet hemslöjdskonsulenter.</a:t>
            </a:r>
            <a:endParaRPr lang="sv-SE" sz="1700" b="1" dirty="0">
              <a:solidFill>
                <a:srgbClr val="000000"/>
              </a:solidFill>
              <a:effectLst/>
              <a:latin typeface="Arial" panose="020B0604020202020204" pitchFamily="34" charset="0"/>
            </a:endParaRPr>
          </a:p>
          <a:p>
            <a:r>
              <a:rPr lang="sv-SE" sz="1700" b="1" dirty="0">
                <a:solidFill>
                  <a:srgbClr val="000000"/>
                </a:solidFill>
                <a:effectLst/>
                <a:latin typeface="Arial" panose="020B0604020202020204" pitchFamily="34" charset="0"/>
              </a:rPr>
              <a:t>Inflationen förvärrar det ekonomiska läget för ett ekonomiskt redan utsatt område.</a:t>
            </a:r>
            <a:endParaRPr lang="sv-SE" sz="1700" dirty="0">
              <a:solidFill>
                <a:srgbClr val="000000"/>
              </a:solidFill>
              <a:effectLst/>
              <a:latin typeface="Arial" panose="020B0604020202020204" pitchFamily="34" charset="0"/>
            </a:endParaRPr>
          </a:p>
          <a:p>
            <a:pPr marL="0" indent="0">
              <a:buNone/>
            </a:pPr>
            <a:endParaRPr lang="sv-SE" sz="1700" b="1" dirty="0">
              <a:solidFill>
                <a:srgbClr val="000000"/>
              </a:solidFill>
              <a:effectLst/>
              <a:latin typeface="Arial" panose="020B0604020202020204" pitchFamily="34" charset="0"/>
            </a:endParaRPr>
          </a:p>
          <a:p>
            <a:r>
              <a:rPr lang="sv-SE" sz="1700" dirty="0">
                <a:solidFill>
                  <a:srgbClr val="000000"/>
                </a:solidFill>
                <a:latin typeface="Arial" panose="020B0604020202020204" pitchFamily="34" charset="0"/>
              </a:rPr>
              <a:t>2020 – 2022 minskades organisationsbidraget till SHR med hela 25% till 3 mkr/år. Ingen uppräkning vare sig 2023 eller 2024. </a:t>
            </a:r>
          </a:p>
          <a:p>
            <a:r>
              <a:rPr lang="sv-SE" sz="1700" dirty="0">
                <a:solidFill>
                  <a:srgbClr val="000000"/>
                </a:solidFill>
                <a:highlight>
                  <a:srgbClr val="FFFF00"/>
                </a:highlight>
                <a:latin typeface="Arial" panose="020B0604020202020204" pitchFamily="34" charset="0"/>
              </a:rPr>
              <a:t>Beskriv er ekonomiska situation (eller annat som är viktigt för att lyfta, t.ex. tillgång till lokaler)</a:t>
            </a:r>
            <a:endParaRPr lang="sv-SE" sz="1700" b="1" dirty="0">
              <a:solidFill>
                <a:srgbClr val="000000"/>
              </a:solidFill>
              <a:effectLst/>
              <a:highlight>
                <a:srgbClr val="FFFF00"/>
              </a:highlight>
              <a:latin typeface="Arial" panose="020B0604020202020204" pitchFamily="34" charset="0"/>
            </a:endParaRPr>
          </a:p>
          <a:p>
            <a:r>
              <a:rPr lang="sv-SE" sz="1700" dirty="0">
                <a:solidFill>
                  <a:srgbClr val="000000"/>
                </a:solidFill>
                <a:latin typeface="Arial" panose="020B0604020202020204" pitchFamily="34" charset="0"/>
              </a:rPr>
              <a:t>Nämnden för hemslöjdsfrågor, den statliga myndigheten på området, prioriterar projekt och yrkesverksamma, inte civilsamhället och hela landet.</a:t>
            </a:r>
            <a:endParaRPr lang="sv-SE" sz="1700" b="1" dirty="0">
              <a:solidFill>
                <a:srgbClr val="000000"/>
              </a:solidFill>
              <a:effectLst/>
              <a:latin typeface="Arial" panose="020B0604020202020204" pitchFamily="34" charset="0"/>
            </a:endParaRPr>
          </a:p>
          <a:p>
            <a:endParaRPr lang="sv-SE" sz="1700" dirty="0"/>
          </a:p>
        </p:txBody>
      </p:sp>
    </p:spTree>
    <p:extLst>
      <p:ext uri="{BB962C8B-B14F-4D97-AF65-F5344CB8AC3E}">
        <p14:creationId xmlns:p14="http://schemas.microsoft.com/office/powerpoint/2010/main" val="30837876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2E6A180-FF43-A287-0335-A2B58D2E18E4}"/>
              </a:ext>
            </a:extLst>
          </p:cNvPr>
          <p:cNvSpPr>
            <a:spLocks noGrp="1"/>
          </p:cNvSpPr>
          <p:nvPr>
            <p:ph type="title"/>
          </p:nvPr>
        </p:nvSpPr>
        <p:spPr>
          <a:xfrm>
            <a:off x="609600" y="908720"/>
            <a:ext cx="10972800" cy="859631"/>
          </a:xfrm>
        </p:spPr>
        <p:txBody>
          <a:bodyPr>
            <a:normAutofit/>
          </a:bodyPr>
          <a:lstStyle/>
          <a:p>
            <a:r>
              <a:rPr lang="sv-SE" sz="3200" dirty="0"/>
              <a:t>Aktuellt</a:t>
            </a:r>
          </a:p>
        </p:txBody>
      </p:sp>
      <p:sp>
        <p:nvSpPr>
          <p:cNvPr id="3" name="Platshållare för innehåll 2">
            <a:extLst>
              <a:ext uri="{FF2B5EF4-FFF2-40B4-BE49-F238E27FC236}">
                <a16:creationId xmlns:a16="http://schemas.microsoft.com/office/drawing/2014/main" id="{231A08CF-BBE5-E8F5-25F1-CD064631E7DE}"/>
              </a:ext>
            </a:extLst>
          </p:cNvPr>
          <p:cNvSpPr>
            <a:spLocks noGrp="1"/>
          </p:cNvSpPr>
          <p:nvPr>
            <p:ph sz="half" idx="1"/>
          </p:nvPr>
        </p:nvSpPr>
        <p:spPr>
          <a:xfrm>
            <a:off x="609600" y="2060848"/>
            <a:ext cx="8294712" cy="3528339"/>
          </a:xfrm>
        </p:spPr>
        <p:txBody>
          <a:bodyPr>
            <a:normAutofit/>
          </a:bodyPr>
          <a:lstStyle/>
          <a:p>
            <a:r>
              <a:rPr lang="sv-SE" sz="1700" dirty="0"/>
              <a:t>Kultursverige står vid en kritisk punkt. Levande, relevant och ideellt kulturliv i hela landet är hotat – Kulturrådets budgetunderlag 2025-2027</a:t>
            </a:r>
          </a:p>
          <a:p>
            <a:r>
              <a:rPr lang="sv-SE" sz="1700" dirty="0"/>
              <a:t>Slöjd anses vara flum-flum. Det är en felaktig kunskapssyn – Handelshögskolans rektor DN 2024-04-06</a:t>
            </a:r>
          </a:p>
          <a:p>
            <a:r>
              <a:rPr lang="sv-SE" sz="1700" dirty="0"/>
              <a:t>Barn kan inte klippa rakt eller knyta en knut – Slöjdlärare slår larm 2024-01-26</a:t>
            </a:r>
          </a:p>
          <a:p>
            <a:r>
              <a:rPr lang="sv-SE" sz="1700" dirty="0"/>
              <a:t>Åtta av nio studieförbund får svårare att bedriva verksamhet på mindre orter – Tankesmedjorna Tiden och </a:t>
            </a:r>
            <a:r>
              <a:rPr lang="sv-SE" sz="1700" dirty="0" err="1"/>
              <a:t>Fores</a:t>
            </a:r>
            <a:r>
              <a:rPr lang="sv-SE" sz="1700" dirty="0"/>
              <a:t> mars 2024</a:t>
            </a:r>
          </a:p>
          <a:p>
            <a:r>
              <a:rPr lang="sv-SE" sz="1700" dirty="0"/>
              <a:t>Vi kommer inte att kunna följa märket i nästa avtalsrörelse, oavsett vilka konsekvenser det medför – Arbetsgivarföreningen </a:t>
            </a:r>
            <a:r>
              <a:rPr lang="sv-SE" sz="1700" dirty="0" err="1"/>
              <a:t>Fremia</a:t>
            </a:r>
            <a:r>
              <a:rPr lang="sv-SE" sz="1700" dirty="0"/>
              <a:t> december 2023</a:t>
            </a:r>
          </a:p>
          <a:p>
            <a:r>
              <a:rPr lang="sv-SE" sz="1700" dirty="0"/>
              <a:t>Handarbete kan främja livskvalitet och hälsa – studie vid Göteborgs universitet mars 2024</a:t>
            </a:r>
          </a:p>
        </p:txBody>
      </p:sp>
    </p:spTree>
    <p:extLst>
      <p:ext uri="{BB962C8B-B14F-4D97-AF65-F5344CB8AC3E}">
        <p14:creationId xmlns:p14="http://schemas.microsoft.com/office/powerpoint/2010/main" val="17028657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373B8915-7032-A33F-98FD-61AF59F4F171}"/>
              </a:ext>
            </a:extLst>
          </p:cNvPr>
          <p:cNvSpPr/>
          <p:nvPr/>
        </p:nvSpPr>
        <p:spPr>
          <a:xfrm>
            <a:off x="1919536" y="2096852"/>
            <a:ext cx="8352928" cy="2664296"/>
          </a:xfrm>
          <a:prstGeom prst="rect">
            <a:avLst/>
          </a:prstGeom>
          <a:solidFill>
            <a:schemeClr val="bg1">
              <a:alpha val="7495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3600" dirty="0" err="1"/>
          </a:p>
        </p:txBody>
      </p:sp>
      <p:sp>
        <p:nvSpPr>
          <p:cNvPr id="4" name="Rubrik 4">
            <a:extLst>
              <a:ext uri="{FF2B5EF4-FFF2-40B4-BE49-F238E27FC236}">
                <a16:creationId xmlns:a16="http://schemas.microsoft.com/office/drawing/2014/main" id="{176A0F5F-05F6-476C-2082-7DD4CEE61A16}"/>
              </a:ext>
            </a:extLst>
          </p:cNvPr>
          <p:cNvSpPr txBox="1">
            <a:spLocks/>
          </p:cNvSpPr>
          <p:nvPr/>
        </p:nvSpPr>
        <p:spPr>
          <a:xfrm>
            <a:off x="2092660" y="2060848"/>
            <a:ext cx="8006680" cy="2578298"/>
          </a:xfrm>
          <a:prstGeom prst="rect">
            <a:avLst/>
          </a:prstGeom>
        </p:spPr>
        <p:txBody>
          <a:bodyPr vert="horz" lIns="91440" tIns="45720" rIns="91440" bIns="45720" rtlCol="0" anchor="b" anchorCtr="0">
            <a:normAutofit/>
          </a:bodyPr>
          <a:lstStyle>
            <a:lvl1pPr algn="l" defTabSz="685800" rtl="0" eaLnBrk="1" latinLnBrk="0" hangingPunct="1">
              <a:lnSpc>
                <a:spcPts val="4725"/>
              </a:lnSpc>
              <a:spcBef>
                <a:spcPct val="0"/>
              </a:spcBef>
              <a:buNone/>
              <a:defRPr sz="4500" b="1" i="0" kern="1200" cap="all" baseline="0">
                <a:solidFill>
                  <a:schemeClr val="tx1"/>
                </a:solidFill>
                <a:latin typeface="+mj-lt"/>
                <a:ea typeface="+mj-ea"/>
                <a:cs typeface="+mj-cs"/>
              </a:defRPr>
            </a:lvl1pPr>
          </a:lstStyle>
          <a:p>
            <a:pPr algn="ctr"/>
            <a:r>
              <a:rPr lang="sv-SE" sz="3200" dirty="0"/>
              <a:t>”medverka till att hemslöjd, slöjd och hantverk har en självklar plats i människor dagliga liv”</a:t>
            </a:r>
          </a:p>
        </p:txBody>
      </p:sp>
    </p:spTree>
    <p:extLst>
      <p:ext uri="{BB962C8B-B14F-4D97-AF65-F5344CB8AC3E}">
        <p14:creationId xmlns:p14="http://schemas.microsoft.com/office/powerpoint/2010/main" val="14074911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6426289-B8BF-243A-5240-8110C10E7499}"/>
              </a:ext>
            </a:extLst>
          </p:cNvPr>
          <p:cNvSpPr>
            <a:spLocks noGrp="1"/>
          </p:cNvSpPr>
          <p:nvPr>
            <p:ph type="title"/>
          </p:nvPr>
        </p:nvSpPr>
        <p:spPr>
          <a:xfrm>
            <a:off x="609600" y="1052736"/>
            <a:ext cx="10972800" cy="787622"/>
          </a:xfrm>
        </p:spPr>
        <p:txBody>
          <a:bodyPr>
            <a:normAutofit/>
          </a:bodyPr>
          <a:lstStyle/>
          <a:p>
            <a:r>
              <a:rPr lang="sv-SE" sz="3200" b="1" dirty="0">
                <a:latin typeface="Georgia" panose="02040502050405020303" pitchFamily="18" charset="0"/>
              </a:rPr>
              <a:t>”Vad f-n får man för pengarna?”</a:t>
            </a:r>
            <a:endParaRPr lang="sv-SE" sz="3200" dirty="0"/>
          </a:p>
        </p:txBody>
      </p:sp>
      <p:sp>
        <p:nvSpPr>
          <p:cNvPr id="3" name="Platshållare för innehåll 2">
            <a:extLst>
              <a:ext uri="{FF2B5EF4-FFF2-40B4-BE49-F238E27FC236}">
                <a16:creationId xmlns:a16="http://schemas.microsoft.com/office/drawing/2014/main" id="{874D14B8-CE36-2F5F-6919-05182759E7C7}"/>
              </a:ext>
            </a:extLst>
          </p:cNvPr>
          <p:cNvSpPr>
            <a:spLocks noGrp="1"/>
          </p:cNvSpPr>
          <p:nvPr>
            <p:ph sz="half" idx="1"/>
          </p:nvPr>
        </p:nvSpPr>
        <p:spPr>
          <a:xfrm>
            <a:off x="609600" y="2420941"/>
            <a:ext cx="10972800" cy="3816371"/>
          </a:xfrm>
        </p:spPr>
        <p:txBody>
          <a:bodyPr>
            <a:normAutofit/>
          </a:bodyPr>
          <a:lstStyle/>
          <a:p>
            <a:pPr marL="0" indent="0">
              <a:buNone/>
            </a:pPr>
            <a:r>
              <a:rPr lang="sv-SE" sz="1800" b="1" dirty="0"/>
              <a:t>Aktiviteter landet runt</a:t>
            </a:r>
          </a:p>
          <a:p>
            <a:r>
              <a:rPr lang="sv-SE" sz="1800" b="0" dirty="0"/>
              <a:t>Ett 90-tal lokalföreningar arrangerar 3 000-3 500 aktiviteter/år, många öppna även för icke-medlemmar. </a:t>
            </a:r>
          </a:p>
          <a:p>
            <a:r>
              <a:rPr lang="sv-SE" sz="1800" b="1" dirty="0"/>
              <a:t>Deltagare landet runt i alla åldrar</a:t>
            </a:r>
          </a:p>
          <a:p>
            <a:r>
              <a:rPr lang="sv-SE" sz="1800" b="0" dirty="0"/>
              <a:t>Ca 2 000 deltagare/vecka, dvs uppemot 100 000 deltagare på ett år.</a:t>
            </a:r>
          </a:p>
          <a:p>
            <a:pPr marL="0" indent="0">
              <a:buNone/>
            </a:pPr>
            <a:r>
              <a:rPr lang="sv-SE" sz="1800" b="1" dirty="0"/>
              <a:t>Ideellt arbetande krafter möjliggör aktiviteter</a:t>
            </a:r>
          </a:p>
          <a:p>
            <a:r>
              <a:rPr lang="sv-SE" sz="1800" b="0" dirty="0"/>
              <a:t>Arbetstid motsvarande 80-90 helårstjänster satsas varje år. </a:t>
            </a:r>
          </a:p>
          <a:p>
            <a:pPr marL="0" indent="0">
              <a:buNone/>
            </a:pPr>
            <a:r>
              <a:rPr lang="sv-SE" sz="1800" b="1" dirty="0"/>
              <a:t>Professionella slöjdare ges arbetstillfällen</a:t>
            </a:r>
          </a:p>
          <a:p>
            <a:r>
              <a:rPr lang="sv-SE" sz="1800" b="0" dirty="0"/>
              <a:t>Slöjdare anlitas som ledare för kursverksamhet och medverkar vid utställningar.</a:t>
            </a:r>
          </a:p>
        </p:txBody>
      </p:sp>
    </p:spTree>
    <p:extLst>
      <p:ext uri="{BB962C8B-B14F-4D97-AF65-F5344CB8AC3E}">
        <p14:creationId xmlns:p14="http://schemas.microsoft.com/office/powerpoint/2010/main" val="35246877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E70A9F8F-D060-B8E1-6D6D-539647F39074}"/>
              </a:ext>
            </a:extLst>
          </p:cNvPr>
          <p:cNvSpPr>
            <a:spLocks noGrp="1"/>
          </p:cNvSpPr>
          <p:nvPr>
            <p:ph type="title"/>
          </p:nvPr>
        </p:nvSpPr>
        <p:spPr>
          <a:xfrm>
            <a:off x="2344688" y="1700808"/>
            <a:ext cx="7502624" cy="3789041"/>
          </a:xfrm>
        </p:spPr>
        <p:txBody>
          <a:bodyPr>
            <a:normAutofit/>
          </a:bodyPr>
          <a:lstStyle/>
          <a:p>
            <a:pPr algn="ctr"/>
            <a:r>
              <a:rPr lang="sv-SE" sz="3200" dirty="0"/>
              <a:t>” arbeta för att kunskaper om material, tekniker och funktioner inom hemslöjd, slöjd och hantverk hålls levande.”</a:t>
            </a:r>
            <a:br>
              <a:rPr lang="sv-SE" sz="3200" dirty="0"/>
            </a:br>
            <a:endParaRPr lang="sv-SE" sz="3200" dirty="0"/>
          </a:p>
        </p:txBody>
      </p:sp>
    </p:spTree>
    <p:extLst>
      <p:ext uri="{BB962C8B-B14F-4D97-AF65-F5344CB8AC3E}">
        <p14:creationId xmlns:p14="http://schemas.microsoft.com/office/powerpoint/2010/main" val="605684425"/>
      </p:ext>
    </p:extLst>
  </p:cSld>
  <p:clrMapOvr>
    <a:masterClrMapping/>
  </p:clrMapOvr>
</p:sld>
</file>

<file path=ppt/theme/theme1.xml><?xml version="1.0" encoding="utf-8"?>
<a:theme xmlns:a="http://schemas.openxmlformats.org/drawingml/2006/main" name="Hemslöjden mall 2014-03-09">
  <a:themeElements>
    <a:clrScheme name="Hemslöjden">
      <a:dk1>
        <a:sysClr val="windowText" lastClr="000000"/>
      </a:dk1>
      <a:lt1>
        <a:sysClr val="window" lastClr="FFFFFF"/>
      </a:lt1>
      <a:dk2>
        <a:srgbClr val="0093D0"/>
      </a:dk2>
      <a:lt2>
        <a:srgbClr val="EEECE1"/>
      </a:lt2>
      <a:accent1>
        <a:srgbClr val="F15B40"/>
      </a:accent1>
      <a:accent2>
        <a:srgbClr val="0093D0"/>
      </a:accent2>
      <a:accent3>
        <a:srgbClr val="FCB52E"/>
      </a:accent3>
      <a:accent4>
        <a:srgbClr val="361F14"/>
      </a:accent4>
      <a:accent5>
        <a:srgbClr val="E9E8DB"/>
      </a:accent5>
      <a:accent6>
        <a:srgbClr val="000000"/>
      </a:accent6>
      <a:hlink>
        <a:srgbClr val="F15B40"/>
      </a:hlink>
      <a:folHlink>
        <a:srgbClr val="0093D0"/>
      </a:folHlink>
    </a:clrScheme>
    <a:fontScheme name="Hemslöjden">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3600" dirty="0" err="1"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tema">
  <a:themeElements>
    <a:clrScheme name="Hemslöjden">
      <a:dk1>
        <a:sysClr val="windowText" lastClr="000000"/>
      </a:dk1>
      <a:lt1>
        <a:sysClr val="window" lastClr="FFFFFF"/>
      </a:lt1>
      <a:dk2>
        <a:srgbClr val="0093D0"/>
      </a:dk2>
      <a:lt2>
        <a:srgbClr val="EEECE1"/>
      </a:lt2>
      <a:accent1>
        <a:srgbClr val="F15B40"/>
      </a:accent1>
      <a:accent2>
        <a:srgbClr val="0093D0"/>
      </a:accent2>
      <a:accent3>
        <a:srgbClr val="FCB52E"/>
      </a:accent3>
      <a:accent4>
        <a:srgbClr val="361F14"/>
      </a:accent4>
      <a:accent5>
        <a:srgbClr val="E9E8DB"/>
      </a:accent5>
      <a:accent6>
        <a:srgbClr val="000000"/>
      </a:accent6>
      <a:hlink>
        <a:srgbClr val="F15B40"/>
      </a:hlink>
      <a:folHlink>
        <a:srgbClr val="0093D0"/>
      </a:folHlink>
    </a:clrScheme>
    <a:fontScheme name="Hemslöjden">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Hemslöjden">
      <a:dk1>
        <a:sysClr val="windowText" lastClr="000000"/>
      </a:dk1>
      <a:lt1>
        <a:sysClr val="window" lastClr="FFFFFF"/>
      </a:lt1>
      <a:dk2>
        <a:srgbClr val="0093D0"/>
      </a:dk2>
      <a:lt2>
        <a:srgbClr val="EEECE1"/>
      </a:lt2>
      <a:accent1>
        <a:srgbClr val="F15B40"/>
      </a:accent1>
      <a:accent2>
        <a:srgbClr val="0093D0"/>
      </a:accent2>
      <a:accent3>
        <a:srgbClr val="FCB52E"/>
      </a:accent3>
      <a:accent4>
        <a:srgbClr val="361F14"/>
      </a:accent4>
      <a:accent5>
        <a:srgbClr val="E9E8DB"/>
      </a:accent5>
      <a:accent6>
        <a:srgbClr val="000000"/>
      </a:accent6>
      <a:hlink>
        <a:srgbClr val="F15B40"/>
      </a:hlink>
      <a:folHlink>
        <a:srgbClr val="0093D0"/>
      </a:folHlink>
    </a:clrScheme>
    <a:fontScheme name="Hemslöjden">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3998</TotalTime>
  <Words>922</Words>
  <Application>Microsoft Macintosh PowerPoint</Application>
  <PresentationFormat>Bredbild</PresentationFormat>
  <Paragraphs>92</Paragraphs>
  <Slides>14</Slides>
  <Notes>8</Notes>
  <HiddenSlides>0</HiddenSlides>
  <MMClips>0</MMClips>
  <ScaleCrop>false</ScaleCrop>
  <HeadingPairs>
    <vt:vector size="6" baseType="variant">
      <vt:variant>
        <vt:lpstr>Använt teckensnitt</vt:lpstr>
      </vt:variant>
      <vt:variant>
        <vt:i4>2</vt:i4>
      </vt:variant>
      <vt:variant>
        <vt:lpstr>Tema</vt:lpstr>
      </vt:variant>
      <vt:variant>
        <vt:i4>1</vt:i4>
      </vt:variant>
      <vt:variant>
        <vt:lpstr>Bildrubriker</vt:lpstr>
      </vt:variant>
      <vt:variant>
        <vt:i4>14</vt:i4>
      </vt:variant>
    </vt:vector>
  </HeadingPairs>
  <TitlesOfParts>
    <vt:vector size="17" baseType="lpstr">
      <vt:lpstr>Arial</vt:lpstr>
      <vt:lpstr>Georgia</vt:lpstr>
      <vt:lpstr>Hemslöjden mall 2014-03-09</vt:lpstr>
      <vt:lpstr>”Med handgjort skapande och bildning som grund arbeta för ökad kunskap  och ökat intresse, samt skapa opinion för Hemslöjdens frågor.” </vt:lpstr>
      <vt:lpstr>Svenska Hemslöjdsföreningarnas Riksförbund (SHR)</vt:lpstr>
      <vt:lpstr>Beskriv er själva</vt:lpstr>
      <vt:lpstr>CIVILSAMHÄLLET och hela landet enligt Myndigheter, experter och politiker  </vt:lpstr>
      <vt:lpstr>Men verkligheten är en annan…</vt:lpstr>
      <vt:lpstr>Aktuellt</vt:lpstr>
      <vt:lpstr>PowerPoint-presentation</vt:lpstr>
      <vt:lpstr>”Vad f-n får man för pengarna?”</vt:lpstr>
      <vt:lpstr>” arbeta för att kunskaper om material, tekniker och funktioner inom hemslöjd, slöjd och hantverk hålls levande.” </vt:lpstr>
      <vt:lpstr>Antal aktivitetstillfällen  och deltagare våren 2023</vt:lpstr>
      <vt:lpstr>Vad gör XXXX? ta exempel ur er senaste verksamhetsberättelse och vad ni har på gång för kommande år</vt:lpstr>
      <vt:lpstr>Vad önskar Hemslöjden?</vt:lpstr>
      <vt:lpstr>VaD Kan vi göra?</vt:lpstr>
      <vt:lpstr>KoNTAKT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Nämnden för hemslöjdsfrågor Årskonferens</dc:title>
  <dc:creator>Maria Jacobsson</dc:creator>
  <cp:lastModifiedBy>Annika Holmdahl</cp:lastModifiedBy>
  <cp:revision>15</cp:revision>
  <cp:lastPrinted>2020-09-28T14:13:21Z</cp:lastPrinted>
  <dcterms:created xsi:type="dcterms:W3CDTF">2020-09-24T08:49:35Z</dcterms:created>
  <dcterms:modified xsi:type="dcterms:W3CDTF">2024-04-25T12:15:40Z</dcterms:modified>
</cp:coreProperties>
</file>