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A92F81-389D-A544-9F46-B52C83965235}" v="1" dt="2020-03-05T14:43:49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2395AD-0FFE-5948-8524-69B423847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BF0B6CE-FD95-174E-9003-292F76ABA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A0525DD-B9D1-C94C-A9F4-18AF3796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ECFD4D-BE13-1C4E-A134-BF1DCFF6B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C6B9F1-447E-1646-A0B2-71A0BAFB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297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413F81-7191-2745-992B-B185BB43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487BEAC-DA0F-AD4F-8D01-0CBC1BD98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44CE79-B915-0C47-9889-8F5DE9D3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D268A8-EADE-8D4D-9778-0089328E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5F71F2-DFB0-4A41-8556-6AFD0F55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11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9A1ECE2-BA25-6640-A921-4F2061654A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D7B3A1F-893F-1D4E-B800-38DB880C5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8B0502-81DB-5249-AC68-E13523BC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DD490B-012B-C64B-98CE-E72B360C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F97440-DA9D-FD4E-A08C-BA0AF93B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065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A45676-892B-7646-A310-9C86025B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644D63-9A10-0D4D-83BF-E20917DF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B71C55-5C57-F844-AB06-3ED228A17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CCB05F-9BC6-2141-810D-270A39298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373519-880B-B141-AB8F-711F13F2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387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1378DF-6C8B-584D-8CA3-7D45CBE0B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6A57433-DB81-BA4F-8A06-432FBBAD5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7E8CFA-204D-0C42-AED1-43C08AAD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254547-FB9B-7F4A-813C-57851F6D9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B93542-4CCD-B54C-82C6-E438FF269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69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3EF6A8-F085-0B4F-B322-5C1DE777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8BCEC4-23CE-4243-BF78-B5DB46D39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D0E60A6-9F7E-1243-9485-4AF520FF3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C8B1B2-DAE3-BA48-BD52-1B4BE4E4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212EC1-D621-AE49-8613-C3C720D6B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7A0394-4FAB-ED4F-9582-F67F0437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848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B09969-A4A5-1446-80B9-6630B43D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69887C0-CC12-7349-A48A-C8FCD3BAD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27EE71E-F24B-7545-A5ED-77F7A8BDD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448739-A510-B546-9C96-865190AE0C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FD45199-73B3-6343-A5B4-FE3FFB9BF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5500B19-6919-C949-8598-1B02F5FD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2EFF967-23A2-624D-B6AC-40504539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80B9775-7CF7-F541-9BCC-3A3F9ADF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71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8D9B3F-3BC4-7E4D-A418-665A1A1BC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F19A623-F8BB-584F-A71B-4C261C9B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9392DD0-F14F-6449-9404-B69C06552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C9FA925-71E7-3F44-8E4C-F7AB5578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83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944737-8955-BD40-B7D4-8DEAFFB8D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2C1A838-0602-6C4C-9E61-1C3F2A3E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9F3FAD0-392F-E546-8AE0-24195AD1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271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6E082D-8287-5340-BF5B-058BAA826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1A7D97-29A3-964D-8204-388E08B2E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DCFF172-9444-D74C-A7B8-9C1A2A442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BD7DA6-0B10-444B-BC87-698DD5B1B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7E32307-9CFA-524A-B0AF-5A56D684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CDFAB26-39FD-9D4A-9537-DDD315CD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375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891A39-05EB-CE4B-B47F-8FD9E170F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144FFBF-A9C3-774B-9188-0BC15EFF1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31BD0F-1FC7-EA4C-B3DD-ABA2F7B45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5E6302-EF7C-F548-A4A3-DA5F3A5F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414346E-1DEB-D248-895F-A1B8FC45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E9D92BD-CE15-7A4E-B4CC-6E2A93A2F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18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89C5B8-FE38-A640-A33D-6ED465F3B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EAF2BB-FEB6-504C-8E35-06E39F6DF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6E07F7-1F6F-DA43-8BE3-1222FA474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CD60-12F9-7D4A-A744-3C99A01D378B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7EE18A-5A2F-5C41-97A1-13C80EC35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025252-6CBD-DC4D-B0BA-DF321CF40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45BDA-F8C9-624A-8D3F-D1E1E3BB5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42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C691CE-6BC8-CE47-9F05-B655B0AF5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1411"/>
            <a:ext cx="9144000" cy="2387600"/>
          </a:xfrm>
        </p:spPr>
        <p:txBody>
          <a:bodyPr/>
          <a:lstStyle/>
          <a:p>
            <a:r>
              <a:rPr lang="sv-SE" dirty="0"/>
              <a:t>Kultursamverkansmodellen</a:t>
            </a:r>
            <a:br>
              <a:rPr lang="sv-SE" dirty="0"/>
            </a:br>
            <a:r>
              <a:rPr lang="sv-SE" sz="1800" dirty="0"/>
              <a:t>gäller samtliga regioner (utom Stockholms län?)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1AFBBA4-F759-684C-96A1-5EB7C29EE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7001" y="3429000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sv-SE" sz="1800" dirty="0"/>
              <a:t>Förordning (2010:2012) om fördelning av vissa statsbidrag till regional kulturverksamhet</a:t>
            </a:r>
            <a:endParaRPr lang="sv-SE" sz="1800" b="1" dirty="0"/>
          </a:p>
          <a:p>
            <a:r>
              <a:rPr lang="sv-SE" sz="3100" dirty="0"/>
              <a:t>Regionen ansvarar för att den regionala kulturplanen utarbetas i samverkan med länets kommuner och efter samråd med länets professionella kulturliv och det civila samhället. Med kulturplanen som grund beslutar Statens kulturråd om det statsbidrag som regionen ska fördela. </a:t>
            </a:r>
          </a:p>
          <a:p>
            <a:endParaRPr lang="sv-SE" sz="3100" dirty="0"/>
          </a:p>
          <a:p>
            <a:endParaRPr lang="sv-SE" sz="3100" dirty="0"/>
          </a:p>
          <a:p>
            <a:endParaRPr lang="sv-SE" sz="3100" dirty="0"/>
          </a:p>
          <a:p>
            <a:endParaRPr lang="sv-SE" sz="3100" dirty="0"/>
          </a:p>
          <a:p>
            <a:endParaRPr lang="sv-SE" sz="3100" dirty="0"/>
          </a:p>
          <a:p>
            <a:endParaRPr lang="sv-SE" sz="3100" dirty="0"/>
          </a:p>
          <a:p>
            <a:endParaRPr lang="sv-SE" sz="3100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657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ECFDA2-3898-CA4C-B700-E3552750D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-1325563"/>
            <a:ext cx="10515600" cy="132556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E85EDB-A6D9-5641-8D7D-77DA37A29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55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Med utgångspunkt i det ändamål som anges i 4 § ska regionen ansvara för att bidragsgivningen enligt denna förordning främjar en god tillgång för länets invånare till</a:t>
            </a:r>
            <a:br>
              <a:rPr lang="sv-SE" dirty="0"/>
            </a:br>
            <a:r>
              <a:rPr lang="sv-SE" dirty="0"/>
              <a:t>   1. professionell teater-, dans- och musikverksamhet,</a:t>
            </a:r>
            <a:br>
              <a:rPr lang="sv-SE" dirty="0"/>
            </a:br>
            <a:r>
              <a:rPr lang="sv-SE" dirty="0"/>
              <a:t>   2. museiverksamhet och museernas kulturmiljöarbete,</a:t>
            </a:r>
            <a:br>
              <a:rPr lang="sv-SE" dirty="0"/>
            </a:br>
            <a:r>
              <a:rPr lang="sv-SE" dirty="0"/>
              <a:t>   3. biblioteksverksamhet och läs- och litteraturfrämjande verksamhet,</a:t>
            </a:r>
            <a:br>
              <a:rPr lang="sv-SE" dirty="0"/>
            </a:br>
            <a:r>
              <a:rPr lang="sv-SE" dirty="0"/>
              <a:t>   4. professionell bild- och </a:t>
            </a:r>
            <a:r>
              <a:rPr lang="sv-SE" dirty="0" err="1"/>
              <a:t>formverksamhet</a:t>
            </a:r>
            <a:r>
              <a:rPr lang="sv-SE" dirty="0"/>
              <a:t>,</a:t>
            </a:r>
            <a:br>
              <a:rPr lang="sv-SE" dirty="0"/>
            </a:br>
            <a:r>
              <a:rPr lang="sv-SE" dirty="0"/>
              <a:t>   5. regional enskild arkivverksamhet,</a:t>
            </a:r>
            <a:br>
              <a:rPr lang="sv-SE" dirty="0"/>
            </a:br>
            <a:r>
              <a:rPr lang="sv-SE" dirty="0"/>
              <a:t>   6. filmkulturell verksamhet, och</a:t>
            </a:r>
            <a:br>
              <a:rPr lang="sv-SE" dirty="0"/>
            </a:br>
            <a:r>
              <a:rPr lang="sv-SE" dirty="0"/>
              <a:t>   </a:t>
            </a:r>
            <a:r>
              <a:rPr lang="sv-SE" b="1" dirty="0"/>
              <a:t>7. främjande av hemslöjd.</a:t>
            </a:r>
          </a:p>
        </p:txBody>
      </p:sp>
    </p:spTree>
    <p:extLst>
      <p:ext uri="{BB962C8B-B14F-4D97-AF65-F5344CB8AC3E}">
        <p14:creationId xmlns:p14="http://schemas.microsoft.com/office/powerpoint/2010/main" val="386085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0A6400-0C6B-3C42-902E-8D3A7B34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-1603375"/>
            <a:ext cx="10515600" cy="132556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08834C-4E91-AE4C-9678-A03737CBC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b="1" dirty="0"/>
              <a:t>Hemslöjd</a:t>
            </a:r>
            <a:r>
              <a:rPr lang="sv-SE" sz="3600" dirty="0"/>
              <a:t>skonsulenter</a:t>
            </a:r>
          </a:p>
          <a:p>
            <a:r>
              <a:rPr lang="sv-SE" sz="3600" dirty="0"/>
              <a:t>Hemslöjdsföreningar , ”Civilsamhället”</a:t>
            </a:r>
          </a:p>
          <a:p>
            <a:r>
              <a:rPr lang="sv-SE" sz="3600" dirty="0"/>
              <a:t>Utövarna , professionella kulturutövare</a:t>
            </a:r>
          </a:p>
        </p:txBody>
      </p:sp>
    </p:spTree>
    <p:extLst>
      <p:ext uri="{BB962C8B-B14F-4D97-AF65-F5344CB8AC3E}">
        <p14:creationId xmlns:p14="http://schemas.microsoft.com/office/powerpoint/2010/main" val="423851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25728D-718C-8945-AA13-0C64DFAC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-1450975"/>
            <a:ext cx="10515600" cy="1325563"/>
          </a:xfrm>
        </p:spPr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C052C2-42F9-9045-AFE4-95D12CD69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725"/>
            <a:ext cx="10515600" cy="4351338"/>
          </a:xfrm>
        </p:spPr>
        <p:txBody>
          <a:bodyPr/>
          <a:lstStyle/>
          <a:p>
            <a:r>
              <a:rPr lang="sv-SE" dirty="0"/>
              <a:t>Agenda 2030 (globala mål)</a:t>
            </a:r>
          </a:p>
          <a:p>
            <a:r>
              <a:rPr lang="sv-SE"/>
              <a:t>Nationella Kulturpolitiska mål</a:t>
            </a:r>
            <a:endParaRPr lang="sv-SE" dirty="0"/>
          </a:p>
          <a:p>
            <a:r>
              <a:rPr lang="sv-SE" dirty="0"/>
              <a:t>Regional utvecklingsstrategi</a:t>
            </a:r>
          </a:p>
          <a:p>
            <a:r>
              <a:rPr lang="sv-SE" dirty="0"/>
              <a:t>Kulturplan</a:t>
            </a:r>
          </a:p>
          <a:p>
            <a:r>
              <a:rPr lang="sv-SE" dirty="0"/>
              <a:t>(Kompetensförsörjningsplan)</a:t>
            </a:r>
          </a:p>
          <a:p>
            <a:r>
              <a:rPr lang="sv-SE" dirty="0"/>
              <a:t>”Kulturbudget”</a:t>
            </a:r>
          </a:p>
          <a:p>
            <a:r>
              <a:rPr lang="sv-SE" dirty="0"/>
              <a:t>Uppdrag , Anslag</a:t>
            </a:r>
          </a:p>
        </p:txBody>
      </p:sp>
    </p:spTree>
    <p:extLst>
      <p:ext uri="{BB962C8B-B14F-4D97-AF65-F5344CB8AC3E}">
        <p14:creationId xmlns:p14="http://schemas.microsoft.com/office/powerpoint/2010/main" val="327583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CFEA47-F9E0-C34F-84CC-9AADBA2B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/>
              <a:t>Beslut och samråd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8CB63B-6D8F-6F4C-A292-04FF537A3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sv-SE" dirty="0"/>
              <a:t>Regionfullmäktige</a:t>
            </a:r>
          </a:p>
          <a:p>
            <a:pPr marL="0" indent="0">
              <a:buNone/>
            </a:pPr>
            <a:r>
              <a:rPr lang="sv-SE" dirty="0"/>
              <a:t> 	Regionutvecklingsstrategi</a:t>
            </a:r>
          </a:p>
          <a:p>
            <a:pPr marL="0" indent="0">
              <a:buNone/>
            </a:pPr>
            <a:r>
              <a:rPr lang="sv-SE" dirty="0"/>
              <a:t>	Kulturplan</a:t>
            </a:r>
          </a:p>
          <a:p>
            <a:r>
              <a:rPr lang="sv-SE" dirty="0"/>
              <a:t>Regionutvecklings-, Kultur-, Bildnings-, nämnd</a:t>
            </a:r>
          </a:p>
          <a:p>
            <a:pPr marL="0" indent="0">
              <a:buNone/>
            </a:pPr>
            <a:r>
              <a:rPr lang="sv-SE" dirty="0"/>
              <a:t>	Kulturbudget</a:t>
            </a:r>
          </a:p>
          <a:p>
            <a:pPr marL="0" indent="0">
              <a:buNone/>
            </a:pPr>
            <a:r>
              <a:rPr lang="sv-SE" dirty="0"/>
              <a:t>	Uppdrag, Anslag</a:t>
            </a:r>
          </a:p>
          <a:p>
            <a:pPr marL="0" indent="0">
              <a:buNone/>
            </a:pPr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630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B7C3E-D3A8-9942-B77B-D2D4A700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/>
              <a:t>Samråd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4C8B98-EA90-8A4A-B9F1-3C581358E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Institutionerna </a:t>
            </a:r>
          </a:p>
          <a:p>
            <a:endParaRPr lang="sv-SE" dirty="0"/>
          </a:p>
          <a:p>
            <a:r>
              <a:rPr lang="sv-SE" dirty="0"/>
              <a:t>Fria yrkesverksamma kulturutövare</a:t>
            </a:r>
          </a:p>
          <a:p>
            <a:endParaRPr lang="sv-SE" dirty="0"/>
          </a:p>
          <a:p>
            <a:r>
              <a:rPr lang="sv-SE" dirty="0"/>
              <a:t>Civilsamhället</a:t>
            </a:r>
          </a:p>
        </p:txBody>
      </p:sp>
    </p:spTree>
    <p:extLst>
      <p:ext uri="{BB962C8B-B14F-4D97-AF65-F5344CB8AC3E}">
        <p14:creationId xmlns:p14="http://schemas.microsoft.com/office/powerpoint/2010/main" val="104754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99E27-9416-4D47-BF84-EBFCC0569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V="1">
            <a:off x="1307431" y="-1913021"/>
            <a:ext cx="9144000" cy="156753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F48EA63-C1AB-144B-8158-1523E641D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00962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sv-SE" sz="12800" dirty="0"/>
              <a:t>Kulturplanerna revideras med 3 – 4 års intervall</a:t>
            </a:r>
          </a:p>
          <a:p>
            <a:endParaRPr lang="sv-SE" sz="12800" dirty="0"/>
          </a:p>
          <a:p>
            <a:r>
              <a:rPr lang="sv-SE" sz="9600" dirty="0"/>
              <a:t>Pågående revidering inför 2021</a:t>
            </a:r>
          </a:p>
          <a:p>
            <a:r>
              <a:rPr lang="sv-SE" sz="9600" dirty="0"/>
              <a:t>Värmland</a:t>
            </a:r>
          </a:p>
          <a:p>
            <a:r>
              <a:rPr lang="sv-SE" sz="9600" dirty="0"/>
              <a:t>Skåne</a:t>
            </a:r>
          </a:p>
          <a:p>
            <a:r>
              <a:rPr lang="sv-SE" sz="9600" dirty="0"/>
              <a:t>Halland</a:t>
            </a:r>
          </a:p>
          <a:p>
            <a:r>
              <a:rPr lang="sv-SE" sz="9600" dirty="0"/>
              <a:t>Gotland </a:t>
            </a:r>
          </a:p>
          <a:p>
            <a:r>
              <a:rPr lang="sv-SE" sz="9600" dirty="0"/>
              <a:t>Kronoberg</a:t>
            </a:r>
          </a:p>
        </p:txBody>
      </p:sp>
    </p:spTree>
    <p:extLst>
      <p:ext uri="{BB962C8B-B14F-4D97-AF65-F5344CB8AC3E}">
        <p14:creationId xmlns:p14="http://schemas.microsoft.com/office/powerpoint/2010/main" val="3692239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6F671F-391F-A44B-A57F-01ABE2DF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Hur beskriver och stärker vi våra möjligheter inom kultursamverkansmodellen?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C8DE66-09BF-2742-BC21-C40A71391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57FDD49-1FD9-6E42-A508-9F32EB5EC904}"/>
              </a:ext>
            </a:extLst>
          </p:cNvPr>
          <p:cNvSpPr txBox="1"/>
          <p:nvPr/>
        </p:nvSpPr>
        <p:spPr>
          <a:xfrm>
            <a:off x="6677526" y="6448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0330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261</Words>
  <Application>Microsoft Macintosh PowerPoint</Application>
  <PresentationFormat>Bredbild</PresentationFormat>
  <Paragraphs>45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Kultursamverkansmodellen gäller samtliga regioner (utom Stockholms län?)</vt:lpstr>
      <vt:lpstr>PowerPoint-presentation</vt:lpstr>
      <vt:lpstr>PowerPoint-presentation</vt:lpstr>
      <vt:lpstr>PowerPoint-presentation</vt:lpstr>
      <vt:lpstr>Beslut och samråd</vt:lpstr>
      <vt:lpstr>Samråd</vt:lpstr>
      <vt:lpstr>PowerPoint-presentation</vt:lpstr>
      <vt:lpstr>       Hur beskriver och stärker vi våra möjligheter inom kultursamverkansmodellen?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Kultursamverkansmodellen</dc:title>
  <dc:creator>Kent Johansson</dc:creator>
  <cp:lastModifiedBy>Kent Johansson</cp:lastModifiedBy>
  <cp:revision>7</cp:revision>
  <dcterms:created xsi:type="dcterms:W3CDTF">2020-03-05T12:53:42Z</dcterms:created>
  <dcterms:modified xsi:type="dcterms:W3CDTF">2020-03-09T07:46:52Z</dcterms:modified>
</cp:coreProperties>
</file>